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sldIdLst>
    <p:sldId id="256" r:id="rId2"/>
    <p:sldId id="257"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78" r:id="rId22"/>
    <p:sldId id="279" r:id="rId23"/>
    <p:sldId id="281" r:id="rId24"/>
    <p:sldId id="282" r:id="rId25"/>
    <p:sldId id="283" r:id="rId26"/>
    <p:sldId id="284" r:id="rId27"/>
    <p:sldId id="285" r:id="rId28"/>
    <p:sldId id="286" r:id="rId29"/>
    <p:sldId id="287" r:id="rId30"/>
    <p:sldId id="288" r:id="rId31"/>
    <p:sldId id="289" r:id="rId32"/>
    <p:sldId id="307" r:id="rId33"/>
    <p:sldId id="290" r:id="rId34"/>
    <p:sldId id="291" r:id="rId35"/>
    <p:sldId id="292" r:id="rId36"/>
    <p:sldId id="293" r:id="rId37"/>
    <p:sldId id="295" r:id="rId38"/>
    <p:sldId id="296" r:id="rId39"/>
    <p:sldId id="297" r:id="rId40"/>
    <p:sldId id="298" r:id="rId41"/>
    <p:sldId id="299" r:id="rId42"/>
    <p:sldId id="301" r:id="rId43"/>
    <p:sldId id="300" r:id="rId44"/>
    <p:sldId id="303" r:id="rId45"/>
    <p:sldId id="304" r:id="rId46"/>
    <p:sldId id="305" r:id="rId47"/>
    <p:sldId id="302" r:id="rId48"/>
    <p:sldId id="308" r:id="rId49"/>
    <p:sldId id="306"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7" autoAdjust="0"/>
  </p:normalViewPr>
  <p:slideViewPr>
    <p:cSldViewPr snapToGrid="0" snapToObjects="1">
      <p:cViewPr>
        <p:scale>
          <a:sx n="75" d="100"/>
          <a:sy n="75" d="100"/>
        </p:scale>
        <p:origin x="-123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D4EE6-62D5-C146-B4C5-697DBA440889}" type="doc">
      <dgm:prSet loTypeId="urn:microsoft.com/office/officeart/2005/8/layout/gear1" loCatId="" qsTypeId="urn:microsoft.com/office/officeart/2005/8/quickstyle/simple4" qsCatId="simple" csTypeId="urn:microsoft.com/office/officeart/2005/8/colors/accent1_2" csCatId="accent1" phldr="1"/>
      <dgm:spPr/>
    </dgm:pt>
    <dgm:pt modelId="{9D41F602-D95D-A04F-9C8A-E842E2969D2F}">
      <dgm:prSet phldrT="[Text]"/>
      <dgm:spPr/>
      <dgm:t>
        <a:bodyPr/>
        <a:lstStyle/>
        <a:p>
          <a:r>
            <a:rPr lang="en-US" dirty="0" smtClean="0"/>
            <a:t>Game Design</a:t>
          </a:r>
          <a:endParaRPr lang="en-US" dirty="0"/>
        </a:p>
      </dgm:t>
    </dgm:pt>
    <dgm:pt modelId="{AC1D322A-DB6A-6547-A311-7FB57205B010}" type="parTrans" cxnId="{02C5FAF7-757D-034D-9E3B-D36216395B69}">
      <dgm:prSet/>
      <dgm:spPr/>
      <dgm:t>
        <a:bodyPr/>
        <a:lstStyle/>
        <a:p>
          <a:endParaRPr lang="en-US"/>
        </a:p>
      </dgm:t>
    </dgm:pt>
    <dgm:pt modelId="{1EDF5870-CFD0-FE41-A7F5-D3DED9227E4B}" type="sibTrans" cxnId="{02C5FAF7-757D-034D-9E3B-D36216395B69}">
      <dgm:prSet/>
      <dgm:spPr/>
      <dgm:t>
        <a:bodyPr/>
        <a:lstStyle/>
        <a:p>
          <a:endParaRPr lang="en-US"/>
        </a:p>
      </dgm:t>
    </dgm:pt>
    <dgm:pt modelId="{75BEB1D2-AA9A-7141-BEF1-8E3F137F290A}">
      <dgm:prSet phldrT="[Text]"/>
      <dgm:spPr/>
      <dgm:t>
        <a:bodyPr/>
        <a:lstStyle/>
        <a:p>
          <a:r>
            <a:rPr lang="en-US" dirty="0" smtClean="0"/>
            <a:t>Testing</a:t>
          </a:r>
          <a:endParaRPr lang="en-US" dirty="0"/>
        </a:p>
      </dgm:t>
    </dgm:pt>
    <dgm:pt modelId="{9ECFB298-DB06-7B4A-926F-53345683DE0B}" type="parTrans" cxnId="{1772BEE8-5172-9E43-9137-373BE8B014BA}">
      <dgm:prSet/>
      <dgm:spPr/>
      <dgm:t>
        <a:bodyPr/>
        <a:lstStyle/>
        <a:p>
          <a:endParaRPr lang="en-US"/>
        </a:p>
      </dgm:t>
    </dgm:pt>
    <dgm:pt modelId="{6EE6E3E4-2D4D-5648-B99B-C17CE6DFAF70}" type="sibTrans" cxnId="{1772BEE8-5172-9E43-9137-373BE8B014BA}">
      <dgm:prSet/>
      <dgm:spPr/>
      <dgm:t>
        <a:bodyPr/>
        <a:lstStyle/>
        <a:p>
          <a:endParaRPr lang="en-US"/>
        </a:p>
      </dgm:t>
    </dgm:pt>
    <dgm:pt modelId="{DE2BEA66-F910-3349-B45A-37596D597E3E}">
      <dgm:prSet phldrT="[Text]"/>
      <dgm:spPr/>
      <dgm:t>
        <a:bodyPr/>
        <a:lstStyle/>
        <a:p>
          <a:r>
            <a:rPr lang="en-US" dirty="0" smtClean="0"/>
            <a:t>Art</a:t>
          </a:r>
          <a:endParaRPr lang="en-US" dirty="0"/>
        </a:p>
      </dgm:t>
    </dgm:pt>
    <dgm:pt modelId="{ED48D1F0-5D11-7D41-947D-AED0DC1F1E77}" type="parTrans" cxnId="{D79A9AD9-F099-8A4E-8802-E02AAE696ABA}">
      <dgm:prSet/>
      <dgm:spPr/>
      <dgm:t>
        <a:bodyPr/>
        <a:lstStyle/>
        <a:p>
          <a:endParaRPr lang="en-US"/>
        </a:p>
      </dgm:t>
    </dgm:pt>
    <dgm:pt modelId="{DCB6C2BC-644E-0848-ABF3-239BF4A0821F}" type="sibTrans" cxnId="{D79A9AD9-F099-8A4E-8802-E02AAE696ABA}">
      <dgm:prSet/>
      <dgm:spPr/>
      <dgm:t>
        <a:bodyPr/>
        <a:lstStyle/>
        <a:p>
          <a:endParaRPr lang="en-US"/>
        </a:p>
      </dgm:t>
    </dgm:pt>
    <dgm:pt modelId="{71D2BEA3-F55E-5A4F-B298-3761D1C94096}" type="pres">
      <dgm:prSet presAssocID="{225D4EE6-62D5-C146-B4C5-697DBA440889}" presName="composite" presStyleCnt="0">
        <dgm:presLayoutVars>
          <dgm:chMax val="3"/>
          <dgm:animLvl val="lvl"/>
          <dgm:resizeHandles val="exact"/>
        </dgm:presLayoutVars>
      </dgm:prSet>
      <dgm:spPr/>
    </dgm:pt>
    <dgm:pt modelId="{7A282886-2A7E-C348-B5C0-9A3FC638D304}" type="pres">
      <dgm:prSet presAssocID="{9D41F602-D95D-A04F-9C8A-E842E2969D2F}" presName="gear1" presStyleLbl="node1" presStyleIdx="0" presStyleCnt="3">
        <dgm:presLayoutVars>
          <dgm:chMax val="1"/>
          <dgm:bulletEnabled val="1"/>
        </dgm:presLayoutVars>
      </dgm:prSet>
      <dgm:spPr/>
      <dgm:t>
        <a:bodyPr/>
        <a:lstStyle/>
        <a:p>
          <a:endParaRPr lang="en-US"/>
        </a:p>
      </dgm:t>
    </dgm:pt>
    <dgm:pt modelId="{290A5719-6ADD-E145-AA61-7E1194A17050}" type="pres">
      <dgm:prSet presAssocID="{9D41F602-D95D-A04F-9C8A-E842E2969D2F}" presName="gear1srcNode" presStyleLbl="node1" presStyleIdx="0" presStyleCnt="3"/>
      <dgm:spPr/>
      <dgm:t>
        <a:bodyPr/>
        <a:lstStyle/>
        <a:p>
          <a:endParaRPr lang="en-US"/>
        </a:p>
      </dgm:t>
    </dgm:pt>
    <dgm:pt modelId="{3B30BFA0-BAF1-8B40-A458-D40AFA7F2651}" type="pres">
      <dgm:prSet presAssocID="{9D41F602-D95D-A04F-9C8A-E842E2969D2F}" presName="gear1dstNode" presStyleLbl="node1" presStyleIdx="0" presStyleCnt="3"/>
      <dgm:spPr/>
      <dgm:t>
        <a:bodyPr/>
        <a:lstStyle/>
        <a:p>
          <a:endParaRPr lang="en-US"/>
        </a:p>
      </dgm:t>
    </dgm:pt>
    <dgm:pt modelId="{C219CB73-28D6-4F43-A656-EBC18BFE3899}" type="pres">
      <dgm:prSet presAssocID="{DE2BEA66-F910-3349-B45A-37596D597E3E}" presName="gear2" presStyleLbl="node1" presStyleIdx="1" presStyleCnt="3">
        <dgm:presLayoutVars>
          <dgm:chMax val="1"/>
          <dgm:bulletEnabled val="1"/>
        </dgm:presLayoutVars>
      </dgm:prSet>
      <dgm:spPr/>
      <dgm:t>
        <a:bodyPr/>
        <a:lstStyle/>
        <a:p>
          <a:endParaRPr lang="en-US"/>
        </a:p>
      </dgm:t>
    </dgm:pt>
    <dgm:pt modelId="{8F96633C-C4D5-284F-B629-7C798127E9C4}" type="pres">
      <dgm:prSet presAssocID="{DE2BEA66-F910-3349-B45A-37596D597E3E}" presName="gear2srcNode" presStyleLbl="node1" presStyleIdx="1" presStyleCnt="3"/>
      <dgm:spPr/>
      <dgm:t>
        <a:bodyPr/>
        <a:lstStyle/>
        <a:p>
          <a:endParaRPr lang="en-US"/>
        </a:p>
      </dgm:t>
    </dgm:pt>
    <dgm:pt modelId="{0AF6936C-90C8-F742-90A9-56DD07063F73}" type="pres">
      <dgm:prSet presAssocID="{DE2BEA66-F910-3349-B45A-37596D597E3E}" presName="gear2dstNode" presStyleLbl="node1" presStyleIdx="1" presStyleCnt="3"/>
      <dgm:spPr/>
      <dgm:t>
        <a:bodyPr/>
        <a:lstStyle/>
        <a:p>
          <a:endParaRPr lang="en-US"/>
        </a:p>
      </dgm:t>
    </dgm:pt>
    <dgm:pt modelId="{33D847B8-3732-2B4B-9312-0F80541B95C9}" type="pres">
      <dgm:prSet presAssocID="{75BEB1D2-AA9A-7141-BEF1-8E3F137F290A}" presName="gear3" presStyleLbl="node1" presStyleIdx="2" presStyleCnt="3"/>
      <dgm:spPr/>
      <dgm:t>
        <a:bodyPr/>
        <a:lstStyle/>
        <a:p>
          <a:endParaRPr lang="en-US"/>
        </a:p>
      </dgm:t>
    </dgm:pt>
    <dgm:pt modelId="{42F08720-A904-9D40-9E65-A71E6CE5C18C}" type="pres">
      <dgm:prSet presAssocID="{75BEB1D2-AA9A-7141-BEF1-8E3F137F290A}" presName="gear3tx" presStyleLbl="node1" presStyleIdx="2" presStyleCnt="3">
        <dgm:presLayoutVars>
          <dgm:chMax val="1"/>
          <dgm:bulletEnabled val="1"/>
        </dgm:presLayoutVars>
      </dgm:prSet>
      <dgm:spPr/>
      <dgm:t>
        <a:bodyPr/>
        <a:lstStyle/>
        <a:p>
          <a:endParaRPr lang="en-US"/>
        </a:p>
      </dgm:t>
    </dgm:pt>
    <dgm:pt modelId="{04E9634A-5838-DF4D-A347-54D0F5DD092E}" type="pres">
      <dgm:prSet presAssocID="{75BEB1D2-AA9A-7141-BEF1-8E3F137F290A}" presName="gear3srcNode" presStyleLbl="node1" presStyleIdx="2" presStyleCnt="3"/>
      <dgm:spPr/>
      <dgm:t>
        <a:bodyPr/>
        <a:lstStyle/>
        <a:p>
          <a:endParaRPr lang="en-US"/>
        </a:p>
      </dgm:t>
    </dgm:pt>
    <dgm:pt modelId="{7C9EE9F7-7815-5E48-85E9-6EC315E75F0C}" type="pres">
      <dgm:prSet presAssocID="{75BEB1D2-AA9A-7141-BEF1-8E3F137F290A}" presName="gear3dstNode" presStyleLbl="node1" presStyleIdx="2" presStyleCnt="3"/>
      <dgm:spPr/>
      <dgm:t>
        <a:bodyPr/>
        <a:lstStyle/>
        <a:p>
          <a:endParaRPr lang="en-US"/>
        </a:p>
      </dgm:t>
    </dgm:pt>
    <dgm:pt modelId="{3A96B373-CC67-7342-B16E-07A60632F455}" type="pres">
      <dgm:prSet presAssocID="{1EDF5870-CFD0-FE41-A7F5-D3DED9227E4B}" presName="connector1" presStyleLbl="sibTrans2D1" presStyleIdx="0" presStyleCnt="3"/>
      <dgm:spPr/>
      <dgm:t>
        <a:bodyPr/>
        <a:lstStyle/>
        <a:p>
          <a:endParaRPr lang="en-US"/>
        </a:p>
      </dgm:t>
    </dgm:pt>
    <dgm:pt modelId="{1F01793E-629E-C24F-A06D-4E69CFC32DA3}" type="pres">
      <dgm:prSet presAssocID="{DCB6C2BC-644E-0848-ABF3-239BF4A0821F}" presName="connector2" presStyleLbl="sibTrans2D1" presStyleIdx="1" presStyleCnt="3"/>
      <dgm:spPr/>
      <dgm:t>
        <a:bodyPr/>
        <a:lstStyle/>
        <a:p>
          <a:endParaRPr lang="en-US"/>
        </a:p>
      </dgm:t>
    </dgm:pt>
    <dgm:pt modelId="{6651AA3A-8E91-1E42-9D62-6031DA674A50}" type="pres">
      <dgm:prSet presAssocID="{6EE6E3E4-2D4D-5648-B99B-C17CE6DFAF70}" presName="connector3" presStyleLbl="sibTrans2D1" presStyleIdx="2" presStyleCnt="3"/>
      <dgm:spPr/>
      <dgm:t>
        <a:bodyPr/>
        <a:lstStyle/>
        <a:p>
          <a:endParaRPr lang="en-US"/>
        </a:p>
      </dgm:t>
    </dgm:pt>
  </dgm:ptLst>
  <dgm:cxnLst>
    <dgm:cxn modelId="{DB898C9A-CA79-D24C-B97C-6D717A82370E}" type="presOf" srcId="{DE2BEA66-F910-3349-B45A-37596D597E3E}" destId="{8F96633C-C4D5-284F-B629-7C798127E9C4}" srcOrd="1" destOrd="0" presId="urn:microsoft.com/office/officeart/2005/8/layout/gear1"/>
    <dgm:cxn modelId="{02C5FAF7-757D-034D-9E3B-D36216395B69}" srcId="{225D4EE6-62D5-C146-B4C5-697DBA440889}" destId="{9D41F602-D95D-A04F-9C8A-E842E2969D2F}" srcOrd="0" destOrd="0" parTransId="{AC1D322A-DB6A-6547-A311-7FB57205B010}" sibTransId="{1EDF5870-CFD0-FE41-A7F5-D3DED9227E4B}"/>
    <dgm:cxn modelId="{68D22243-3E10-4E47-B9DB-CC358BCC55B8}" type="presOf" srcId="{1EDF5870-CFD0-FE41-A7F5-D3DED9227E4B}" destId="{3A96B373-CC67-7342-B16E-07A60632F455}" srcOrd="0" destOrd="0" presId="urn:microsoft.com/office/officeart/2005/8/layout/gear1"/>
    <dgm:cxn modelId="{D79A9AD9-F099-8A4E-8802-E02AAE696ABA}" srcId="{225D4EE6-62D5-C146-B4C5-697DBA440889}" destId="{DE2BEA66-F910-3349-B45A-37596D597E3E}" srcOrd="1" destOrd="0" parTransId="{ED48D1F0-5D11-7D41-947D-AED0DC1F1E77}" sibTransId="{DCB6C2BC-644E-0848-ABF3-239BF4A0821F}"/>
    <dgm:cxn modelId="{EC1184CB-CDBE-1D43-A3F5-F0CDAE9EF59F}" type="presOf" srcId="{75BEB1D2-AA9A-7141-BEF1-8E3F137F290A}" destId="{42F08720-A904-9D40-9E65-A71E6CE5C18C}" srcOrd="1" destOrd="0" presId="urn:microsoft.com/office/officeart/2005/8/layout/gear1"/>
    <dgm:cxn modelId="{FE6385EC-FC75-F04A-A81F-8425FC15F36B}" type="presOf" srcId="{6EE6E3E4-2D4D-5648-B99B-C17CE6DFAF70}" destId="{6651AA3A-8E91-1E42-9D62-6031DA674A50}" srcOrd="0" destOrd="0" presId="urn:microsoft.com/office/officeart/2005/8/layout/gear1"/>
    <dgm:cxn modelId="{83582E1C-5113-0D45-8583-B19DC407B01E}" type="presOf" srcId="{225D4EE6-62D5-C146-B4C5-697DBA440889}" destId="{71D2BEA3-F55E-5A4F-B298-3761D1C94096}" srcOrd="0" destOrd="0" presId="urn:microsoft.com/office/officeart/2005/8/layout/gear1"/>
    <dgm:cxn modelId="{E19C495E-AE4D-B943-88DE-42FED9C45B86}" type="presOf" srcId="{75BEB1D2-AA9A-7141-BEF1-8E3F137F290A}" destId="{7C9EE9F7-7815-5E48-85E9-6EC315E75F0C}" srcOrd="3" destOrd="0" presId="urn:microsoft.com/office/officeart/2005/8/layout/gear1"/>
    <dgm:cxn modelId="{CD8303C3-4C18-4840-9B9F-F74872EE8D88}" type="presOf" srcId="{75BEB1D2-AA9A-7141-BEF1-8E3F137F290A}" destId="{33D847B8-3732-2B4B-9312-0F80541B95C9}" srcOrd="0" destOrd="0" presId="urn:microsoft.com/office/officeart/2005/8/layout/gear1"/>
    <dgm:cxn modelId="{57B7B155-7D64-BB4F-87A6-17193814E4D5}" type="presOf" srcId="{DE2BEA66-F910-3349-B45A-37596D597E3E}" destId="{0AF6936C-90C8-F742-90A9-56DD07063F73}" srcOrd="2" destOrd="0" presId="urn:microsoft.com/office/officeart/2005/8/layout/gear1"/>
    <dgm:cxn modelId="{64FFD714-9D5B-9246-8868-0486FD8CE14A}" type="presOf" srcId="{9D41F602-D95D-A04F-9C8A-E842E2969D2F}" destId="{290A5719-6ADD-E145-AA61-7E1194A17050}" srcOrd="1" destOrd="0" presId="urn:microsoft.com/office/officeart/2005/8/layout/gear1"/>
    <dgm:cxn modelId="{29904E6A-0A7B-D341-9913-1B04EE974389}" type="presOf" srcId="{DCB6C2BC-644E-0848-ABF3-239BF4A0821F}" destId="{1F01793E-629E-C24F-A06D-4E69CFC32DA3}" srcOrd="0" destOrd="0" presId="urn:microsoft.com/office/officeart/2005/8/layout/gear1"/>
    <dgm:cxn modelId="{359759F1-7648-BA44-9C31-BB5B880C0542}" type="presOf" srcId="{9D41F602-D95D-A04F-9C8A-E842E2969D2F}" destId="{7A282886-2A7E-C348-B5C0-9A3FC638D304}" srcOrd="0" destOrd="0" presId="urn:microsoft.com/office/officeart/2005/8/layout/gear1"/>
    <dgm:cxn modelId="{8A7B34E9-6733-314B-BECA-7870240C5C3A}" type="presOf" srcId="{75BEB1D2-AA9A-7141-BEF1-8E3F137F290A}" destId="{04E9634A-5838-DF4D-A347-54D0F5DD092E}" srcOrd="2" destOrd="0" presId="urn:microsoft.com/office/officeart/2005/8/layout/gear1"/>
    <dgm:cxn modelId="{1772BEE8-5172-9E43-9137-373BE8B014BA}" srcId="{225D4EE6-62D5-C146-B4C5-697DBA440889}" destId="{75BEB1D2-AA9A-7141-BEF1-8E3F137F290A}" srcOrd="2" destOrd="0" parTransId="{9ECFB298-DB06-7B4A-926F-53345683DE0B}" sibTransId="{6EE6E3E4-2D4D-5648-B99B-C17CE6DFAF70}"/>
    <dgm:cxn modelId="{B4270D12-AFAC-1B42-97AA-A23CCE3364EF}" type="presOf" srcId="{DE2BEA66-F910-3349-B45A-37596D597E3E}" destId="{C219CB73-28D6-4F43-A656-EBC18BFE3899}" srcOrd="0" destOrd="0" presId="urn:microsoft.com/office/officeart/2005/8/layout/gear1"/>
    <dgm:cxn modelId="{5FF20C74-2F08-BE4C-9FE9-9FF74659C157}" type="presOf" srcId="{9D41F602-D95D-A04F-9C8A-E842E2969D2F}" destId="{3B30BFA0-BAF1-8B40-A458-D40AFA7F2651}" srcOrd="2" destOrd="0" presId="urn:microsoft.com/office/officeart/2005/8/layout/gear1"/>
    <dgm:cxn modelId="{76C289B7-048F-7B4F-98B6-1AF586300DA3}" type="presParOf" srcId="{71D2BEA3-F55E-5A4F-B298-3761D1C94096}" destId="{7A282886-2A7E-C348-B5C0-9A3FC638D304}" srcOrd="0" destOrd="0" presId="urn:microsoft.com/office/officeart/2005/8/layout/gear1"/>
    <dgm:cxn modelId="{82B6ADC3-3E03-7C4E-B9F2-12CEF70479E9}" type="presParOf" srcId="{71D2BEA3-F55E-5A4F-B298-3761D1C94096}" destId="{290A5719-6ADD-E145-AA61-7E1194A17050}" srcOrd="1" destOrd="0" presId="urn:microsoft.com/office/officeart/2005/8/layout/gear1"/>
    <dgm:cxn modelId="{7504A322-E3B1-0A47-950A-E162C9E82B5D}" type="presParOf" srcId="{71D2BEA3-F55E-5A4F-B298-3761D1C94096}" destId="{3B30BFA0-BAF1-8B40-A458-D40AFA7F2651}" srcOrd="2" destOrd="0" presId="urn:microsoft.com/office/officeart/2005/8/layout/gear1"/>
    <dgm:cxn modelId="{F9D6F26E-EB7A-ED44-8636-7AD3465C1F62}" type="presParOf" srcId="{71D2BEA3-F55E-5A4F-B298-3761D1C94096}" destId="{C219CB73-28D6-4F43-A656-EBC18BFE3899}" srcOrd="3" destOrd="0" presId="urn:microsoft.com/office/officeart/2005/8/layout/gear1"/>
    <dgm:cxn modelId="{9709FB31-32AF-1B43-B71A-137298A20FF5}" type="presParOf" srcId="{71D2BEA3-F55E-5A4F-B298-3761D1C94096}" destId="{8F96633C-C4D5-284F-B629-7C798127E9C4}" srcOrd="4" destOrd="0" presId="urn:microsoft.com/office/officeart/2005/8/layout/gear1"/>
    <dgm:cxn modelId="{F5312EFA-9EAC-2249-8A2D-B0265E58167E}" type="presParOf" srcId="{71D2BEA3-F55E-5A4F-B298-3761D1C94096}" destId="{0AF6936C-90C8-F742-90A9-56DD07063F73}" srcOrd="5" destOrd="0" presId="urn:microsoft.com/office/officeart/2005/8/layout/gear1"/>
    <dgm:cxn modelId="{99A92D1E-58A7-4545-BF7E-27FC951777E9}" type="presParOf" srcId="{71D2BEA3-F55E-5A4F-B298-3761D1C94096}" destId="{33D847B8-3732-2B4B-9312-0F80541B95C9}" srcOrd="6" destOrd="0" presId="urn:microsoft.com/office/officeart/2005/8/layout/gear1"/>
    <dgm:cxn modelId="{46BB23A5-BA51-7042-AFCD-62C6DD76AB69}" type="presParOf" srcId="{71D2BEA3-F55E-5A4F-B298-3761D1C94096}" destId="{42F08720-A904-9D40-9E65-A71E6CE5C18C}" srcOrd="7" destOrd="0" presId="urn:microsoft.com/office/officeart/2005/8/layout/gear1"/>
    <dgm:cxn modelId="{CF79096E-E692-BF43-B663-4784387B32DC}" type="presParOf" srcId="{71D2BEA3-F55E-5A4F-B298-3761D1C94096}" destId="{04E9634A-5838-DF4D-A347-54D0F5DD092E}" srcOrd="8" destOrd="0" presId="urn:microsoft.com/office/officeart/2005/8/layout/gear1"/>
    <dgm:cxn modelId="{70BB9236-B440-7A46-AD0C-FC4E21B5667C}" type="presParOf" srcId="{71D2BEA3-F55E-5A4F-B298-3761D1C94096}" destId="{7C9EE9F7-7815-5E48-85E9-6EC315E75F0C}" srcOrd="9" destOrd="0" presId="urn:microsoft.com/office/officeart/2005/8/layout/gear1"/>
    <dgm:cxn modelId="{0D698F76-8793-FD41-9682-C34F5C5B0D66}" type="presParOf" srcId="{71D2BEA3-F55E-5A4F-B298-3761D1C94096}" destId="{3A96B373-CC67-7342-B16E-07A60632F455}" srcOrd="10" destOrd="0" presId="urn:microsoft.com/office/officeart/2005/8/layout/gear1"/>
    <dgm:cxn modelId="{9EC324E5-FC0F-0C44-B082-7C4BBD28F2F5}" type="presParOf" srcId="{71D2BEA3-F55E-5A4F-B298-3761D1C94096}" destId="{1F01793E-629E-C24F-A06D-4E69CFC32DA3}" srcOrd="11" destOrd="0" presId="urn:microsoft.com/office/officeart/2005/8/layout/gear1"/>
    <dgm:cxn modelId="{4A5908C0-5C0C-404D-8C52-B58B30A574FC}" type="presParOf" srcId="{71D2BEA3-F55E-5A4F-B298-3761D1C94096}" destId="{6651AA3A-8E91-1E42-9D62-6031DA674A5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E9CCE-AB39-AD43-8E12-56D825F35DF5}" type="doc">
      <dgm:prSet loTypeId="urn:microsoft.com/office/officeart/2009/layout/CircleArrowProcess" loCatId="" qsTypeId="urn:microsoft.com/office/officeart/2005/8/quickstyle/3D2" qsCatId="3D" csTypeId="urn:microsoft.com/office/officeart/2005/8/colors/accent1_2" csCatId="accent1" phldr="1"/>
      <dgm:spPr/>
      <dgm:t>
        <a:bodyPr/>
        <a:lstStyle/>
        <a:p>
          <a:endParaRPr lang="en-US"/>
        </a:p>
      </dgm:t>
    </dgm:pt>
    <dgm:pt modelId="{5F69BC1B-E7D5-CD43-A9EF-9D86B9AF3E05}">
      <dgm:prSet phldrT="[Text]"/>
      <dgm:spPr/>
      <dgm:t>
        <a:bodyPr/>
        <a:lstStyle/>
        <a:p>
          <a:r>
            <a:rPr lang="en-US" dirty="0" smtClean="0"/>
            <a:t>Create</a:t>
          </a:r>
          <a:endParaRPr lang="en-US" dirty="0"/>
        </a:p>
      </dgm:t>
    </dgm:pt>
    <dgm:pt modelId="{69E2B2B9-F604-0B40-96A6-84C7FDFA40C0}" type="parTrans" cxnId="{76492A80-03B3-9A4E-A7C5-010393A7FC87}">
      <dgm:prSet/>
      <dgm:spPr/>
      <dgm:t>
        <a:bodyPr/>
        <a:lstStyle/>
        <a:p>
          <a:endParaRPr lang="en-US"/>
        </a:p>
      </dgm:t>
    </dgm:pt>
    <dgm:pt modelId="{E02193E4-6DBF-CF4F-A260-7030853A182B}" type="sibTrans" cxnId="{76492A80-03B3-9A4E-A7C5-010393A7FC87}">
      <dgm:prSet/>
      <dgm:spPr/>
      <dgm:t>
        <a:bodyPr/>
        <a:lstStyle/>
        <a:p>
          <a:endParaRPr lang="en-US"/>
        </a:p>
      </dgm:t>
    </dgm:pt>
    <dgm:pt modelId="{2DE19290-11BC-244C-BCEC-8D36BBD38DF9}">
      <dgm:prSet phldrT="[Text]"/>
      <dgm:spPr/>
      <dgm:t>
        <a:bodyPr/>
        <a:lstStyle/>
        <a:p>
          <a:r>
            <a:rPr lang="en-US" dirty="0" smtClean="0"/>
            <a:t>Produce</a:t>
          </a:r>
          <a:endParaRPr lang="en-US" dirty="0"/>
        </a:p>
      </dgm:t>
    </dgm:pt>
    <dgm:pt modelId="{11A76D2D-D726-1F42-B58A-D1F2EFAAD67E}" type="parTrans" cxnId="{5DF6AFFC-382A-CA4F-B369-E5E00ACB773F}">
      <dgm:prSet/>
      <dgm:spPr/>
      <dgm:t>
        <a:bodyPr/>
        <a:lstStyle/>
        <a:p>
          <a:endParaRPr lang="en-US"/>
        </a:p>
      </dgm:t>
    </dgm:pt>
    <dgm:pt modelId="{CA21DF7B-8EE6-1148-976B-4EFB7AAF6581}" type="sibTrans" cxnId="{5DF6AFFC-382A-CA4F-B369-E5E00ACB773F}">
      <dgm:prSet/>
      <dgm:spPr/>
      <dgm:t>
        <a:bodyPr/>
        <a:lstStyle/>
        <a:p>
          <a:endParaRPr lang="en-US"/>
        </a:p>
      </dgm:t>
    </dgm:pt>
    <dgm:pt modelId="{0AA7B22C-8317-DC48-A06E-3FAEC356FA74}">
      <dgm:prSet phldrT="[Text]"/>
      <dgm:spPr/>
      <dgm:t>
        <a:bodyPr/>
        <a:lstStyle/>
        <a:p>
          <a:r>
            <a:rPr lang="en-US" dirty="0" smtClean="0"/>
            <a:t>Sell</a:t>
          </a:r>
          <a:endParaRPr lang="en-US" dirty="0"/>
        </a:p>
      </dgm:t>
    </dgm:pt>
    <dgm:pt modelId="{59874D6A-A46C-DA4F-800B-118C8834D7A9}" type="parTrans" cxnId="{3E2F9671-FEC4-244C-B9D0-72E7686B71D0}">
      <dgm:prSet/>
      <dgm:spPr/>
      <dgm:t>
        <a:bodyPr/>
        <a:lstStyle/>
        <a:p>
          <a:endParaRPr lang="en-US"/>
        </a:p>
      </dgm:t>
    </dgm:pt>
    <dgm:pt modelId="{F7786FB3-C809-1046-9B70-3A98EEB45B43}" type="sibTrans" cxnId="{3E2F9671-FEC4-244C-B9D0-72E7686B71D0}">
      <dgm:prSet/>
      <dgm:spPr/>
      <dgm:t>
        <a:bodyPr/>
        <a:lstStyle/>
        <a:p>
          <a:endParaRPr lang="en-US"/>
        </a:p>
      </dgm:t>
    </dgm:pt>
    <dgm:pt modelId="{6913D5D4-FCFF-0C45-96D1-F8D50243DD99}">
      <dgm:prSet/>
      <dgm:spPr/>
      <dgm:t>
        <a:bodyPr/>
        <a:lstStyle/>
        <a:p>
          <a:r>
            <a:rPr lang="en-US" dirty="0" smtClean="0"/>
            <a:t>Support</a:t>
          </a:r>
          <a:endParaRPr lang="en-US" dirty="0"/>
        </a:p>
      </dgm:t>
    </dgm:pt>
    <dgm:pt modelId="{3CC984F0-23DB-F448-9444-8F385341A7F4}" type="parTrans" cxnId="{A42FE375-A0BF-AE4A-89F0-584CAFA2FD18}">
      <dgm:prSet/>
      <dgm:spPr/>
      <dgm:t>
        <a:bodyPr/>
        <a:lstStyle/>
        <a:p>
          <a:endParaRPr lang="en-US"/>
        </a:p>
      </dgm:t>
    </dgm:pt>
    <dgm:pt modelId="{580EF031-399D-454A-98ED-19C770887354}" type="sibTrans" cxnId="{A42FE375-A0BF-AE4A-89F0-584CAFA2FD18}">
      <dgm:prSet/>
      <dgm:spPr/>
      <dgm:t>
        <a:bodyPr/>
        <a:lstStyle/>
        <a:p>
          <a:endParaRPr lang="en-US"/>
        </a:p>
      </dgm:t>
    </dgm:pt>
    <dgm:pt modelId="{FCEB1BA3-8370-C041-8764-D4AD0D710EF0}" type="pres">
      <dgm:prSet presAssocID="{271E9CCE-AB39-AD43-8E12-56D825F35DF5}" presName="Name0" presStyleCnt="0">
        <dgm:presLayoutVars>
          <dgm:chMax val="7"/>
          <dgm:chPref val="7"/>
          <dgm:dir/>
          <dgm:animLvl val="lvl"/>
        </dgm:presLayoutVars>
      </dgm:prSet>
      <dgm:spPr/>
      <dgm:t>
        <a:bodyPr/>
        <a:lstStyle/>
        <a:p>
          <a:endParaRPr lang="en-US"/>
        </a:p>
      </dgm:t>
    </dgm:pt>
    <dgm:pt modelId="{090A2CB6-5A0E-5840-B470-A5CADD2BB5C5}" type="pres">
      <dgm:prSet presAssocID="{5F69BC1B-E7D5-CD43-A9EF-9D86B9AF3E05}" presName="Accent1" presStyleCnt="0"/>
      <dgm:spPr/>
    </dgm:pt>
    <dgm:pt modelId="{EBD28B38-1808-5E4E-8E48-5BA7443D5C81}" type="pres">
      <dgm:prSet presAssocID="{5F69BC1B-E7D5-CD43-A9EF-9D86B9AF3E05}" presName="Accent" presStyleLbl="node1" presStyleIdx="0" presStyleCnt="4"/>
      <dgm:spPr/>
    </dgm:pt>
    <dgm:pt modelId="{EECB18EC-3F4E-6745-849E-EAF1E6A5A859}" type="pres">
      <dgm:prSet presAssocID="{5F69BC1B-E7D5-CD43-A9EF-9D86B9AF3E05}" presName="Parent1" presStyleLbl="revTx" presStyleIdx="0" presStyleCnt="4">
        <dgm:presLayoutVars>
          <dgm:chMax val="1"/>
          <dgm:chPref val="1"/>
          <dgm:bulletEnabled val="1"/>
        </dgm:presLayoutVars>
      </dgm:prSet>
      <dgm:spPr/>
      <dgm:t>
        <a:bodyPr/>
        <a:lstStyle/>
        <a:p>
          <a:endParaRPr lang="en-US"/>
        </a:p>
      </dgm:t>
    </dgm:pt>
    <dgm:pt modelId="{D257357B-3C52-B946-BECF-B4DA19856507}" type="pres">
      <dgm:prSet presAssocID="{2DE19290-11BC-244C-BCEC-8D36BBD38DF9}" presName="Accent2" presStyleCnt="0"/>
      <dgm:spPr/>
    </dgm:pt>
    <dgm:pt modelId="{6477F99F-D51D-7849-9122-899C1B902462}" type="pres">
      <dgm:prSet presAssocID="{2DE19290-11BC-244C-BCEC-8D36BBD38DF9}" presName="Accent" presStyleLbl="node1" presStyleIdx="1" presStyleCnt="4"/>
      <dgm:spPr/>
    </dgm:pt>
    <dgm:pt modelId="{BEEAABBC-8D7F-364C-9F62-6F8D308F3548}" type="pres">
      <dgm:prSet presAssocID="{2DE19290-11BC-244C-BCEC-8D36BBD38DF9}" presName="Parent2" presStyleLbl="revTx" presStyleIdx="1" presStyleCnt="4">
        <dgm:presLayoutVars>
          <dgm:chMax val="1"/>
          <dgm:chPref val="1"/>
          <dgm:bulletEnabled val="1"/>
        </dgm:presLayoutVars>
      </dgm:prSet>
      <dgm:spPr/>
      <dgm:t>
        <a:bodyPr/>
        <a:lstStyle/>
        <a:p>
          <a:endParaRPr lang="en-US"/>
        </a:p>
      </dgm:t>
    </dgm:pt>
    <dgm:pt modelId="{14380E2A-CD33-5547-BEAF-7F31E57C7708}" type="pres">
      <dgm:prSet presAssocID="{0AA7B22C-8317-DC48-A06E-3FAEC356FA74}" presName="Accent3" presStyleCnt="0"/>
      <dgm:spPr/>
    </dgm:pt>
    <dgm:pt modelId="{DA7FDDF5-3928-2A43-8A0B-D1F4069E95F5}" type="pres">
      <dgm:prSet presAssocID="{0AA7B22C-8317-DC48-A06E-3FAEC356FA74}" presName="Accent" presStyleLbl="node1" presStyleIdx="2" presStyleCnt="4"/>
      <dgm:spPr/>
    </dgm:pt>
    <dgm:pt modelId="{3F1F2B5F-0D35-5241-B23B-3B5AD5F9249A}" type="pres">
      <dgm:prSet presAssocID="{0AA7B22C-8317-DC48-A06E-3FAEC356FA74}" presName="Parent3" presStyleLbl="revTx" presStyleIdx="2" presStyleCnt="4">
        <dgm:presLayoutVars>
          <dgm:chMax val="1"/>
          <dgm:chPref val="1"/>
          <dgm:bulletEnabled val="1"/>
        </dgm:presLayoutVars>
      </dgm:prSet>
      <dgm:spPr/>
      <dgm:t>
        <a:bodyPr/>
        <a:lstStyle/>
        <a:p>
          <a:endParaRPr lang="en-US"/>
        </a:p>
      </dgm:t>
    </dgm:pt>
    <dgm:pt modelId="{E1408E53-6F73-A246-A4CD-0BD5467CB43B}" type="pres">
      <dgm:prSet presAssocID="{6913D5D4-FCFF-0C45-96D1-F8D50243DD99}" presName="Accent4" presStyleCnt="0"/>
      <dgm:spPr/>
    </dgm:pt>
    <dgm:pt modelId="{B1594F1F-850B-1F41-BE92-CD760CFA4046}" type="pres">
      <dgm:prSet presAssocID="{6913D5D4-FCFF-0C45-96D1-F8D50243DD99}" presName="Accent" presStyleLbl="node1" presStyleIdx="3" presStyleCnt="4"/>
      <dgm:spPr/>
    </dgm:pt>
    <dgm:pt modelId="{5A52D7D4-38A6-7446-9C7D-00C799AC8C27}" type="pres">
      <dgm:prSet presAssocID="{6913D5D4-FCFF-0C45-96D1-F8D50243DD99}" presName="Parent4" presStyleLbl="revTx" presStyleIdx="3" presStyleCnt="4">
        <dgm:presLayoutVars>
          <dgm:chMax val="1"/>
          <dgm:chPref val="1"/>
          <dgm:bulletEnabled val="1"/>
        </dgm:presLayoutVars>
      </dgm:prSet>
      <dgm:spPr/>
      <dgm:t>
        <a:bodyPr/>
        <a:lstStyle/>
        <a:p>
          <a:endParaRPr lang="en-US"/>
        </a:p>
      </dgm:t>
    </dgm:pt>
  </dgm:ptLst>
  <dgm:cxnLst>
    <dgm:cxn modelId="{468B9F16-DEB2-DD4F-9989-FD327A7F9B47}" type="presOf" srcId="{2DE19290-11BC-244C-BCEC-8D36BBD38DF9}" destId="{BEEAABBC-8D7F-364C-9F62-6F8D308F3548}" srcOrd="0" destOrd="0" presId="urn:microsoft.com/office/officeart/2009/layout/CircleArrowProcess"/>
    <dgm:cxn modelId="{A42FE375-A0BF-AE4A-89F0-584CAFA2FD18}" srcId="{271E9CCE-AB39-AD43-8E12-56D825F35DF5}" destId="{6913D5D4-FCFF-0C45-96D1-F8D50243DD99}" srcOrd="3" destOrd="0" parTransId="{3CC984F0-23DB-F448-9444-8F385341A7F4}" sibTransId="{580EF031-399D-454A-98ED-19C770887354}"/>
    <dgm:cxn modelId="{5DF6AFFC-382A-CA4F-B369-E5E00ACB773F}" srcId="{271E9CCE-AB39-AD43-8E12-56D825F35DF5}" destId="{2DE19290-11BC-244C-BCEC-8D36BBD38DF9}" srcOrd="1" destOrd="0" parTransId="{11A76D2D-D726-1F42-B58A-D1F2EFAAD67E}" sibTransId="{CA21DF7B-8EE6-1148-976B-4EFB7AAF6581}"/>
    <dgm:cxn modelId="{415A3F83-3460-7744-B791-94CFA98BA785}" type="presOf" srcId="{0AA7B22C-8317-DC48-A06E-3FAEC356FA74}" destId="{3F1F2B5F-0D35-5241-B23B-3B5AD5F9249A}" srcOrd="0" destOrd="0" presId="urn:microsoft.com/office/officeart/2009/layout/CircleArrowProcess"/>
    <dgm:cxn modelId="{3E2F9671-FEC4-244C-B9D0-72E7686B71D0}" srcId="{271E9CCE-AB39-AD43-8E12-56D825F35DF5}" destId="{0AA7B22C-8317-DC48-A06E-3FAEC356FA74}" srcOrd="2" destOrd="0" parTransId="{59874D6A-A46C-DA4F-800B-118C8834D7A9}" sibTransId="{F7786FB3-C809-1046-9B70-3A98EEB45B43}"/>
    <dgm:cxn modelId="{A27A79D5-1805-CE47-ABB8-95CADA78A117}" type="presOf" srcId="{6913D5D4-FCFF-0C45-96D1-F8D50243DD99}" destId="{5A52D7D4-38A6-7446-9C7D-00C799AC8C27}" srcOrd="0" destOrd="0" presId="urn:microsoft.com/office/officeart/2009/layout/CircleArrowProcess"/>
    <dgm:cxn modelId="{37955FC3-980A-EE48-A1E7-8B34DBCBA97E}" type="presOf" srcId="{271E9CCE-AB39-AD43-8E12-56D825F35DF5}" destId="{FCEB1BA3-8370-C041-8764-D4AD0D710EF0}" srcOrd="0" destOrd="0" presId="urn:microsoft.com/office/officeart/2009/layout/CircleArrowProcess"/>
    <dgm:cxn modelId="{76492A80-03B3-9A4E-A7C5-010393A7FC87}" srcId="{271E9CCE-AB39-AD43-8E12-56D825F35DF5}" destId="{5F69BC1B-E7D5-CD43-A9EF-9D86B9AF3E05}" srcOrd="0" destOrd="0" parTransId="{69E2B2B9-F604-0B40-96A6-84C7FDFA40C0}" sibTransId="{E02193E4-6DBF-CF4F-A260-7030853A182B}"/>
    <dgm:cxn modelId="{FF90478F-D5A8-6643-98A5-40F4F630EBED}" type="presOf" srcId="{5F69BC1B-E7D5-CD43-A9EF-9D86B9AF3E05}" destId="{EECB18EC-3F4E-6745-849E-EAF1E6A5A859}" srcOrd="0" destOrd="0" presId="urn:microsoft.com/office/officeart/2009/layout/CircleArrowProcess"/>
    <dgm:cxn modelId="{BBF08EE5-B2B9-A145-B547-3F676A30AC5F}" type="presParOf" srcId="{FCEB1BA3-8370-C041-8764-D4AD0D710EF0}" destId="{090A2CB6-5A0E-5840-B470-A5CADD2BB5C5}" srcOrd="0" destOrd="0" presId="urn:microsoft.com/office/officeart/2009/layout/CircleArrowProcess"/>
    <dgm:cxn modelId="{118A36C1-55EE-094B-98D7-C9F605BA0F4E}" type="presParOf" srcId="{090A2CB6-5A0E-5840-B470-A5CADD2BB5C5}" destId="{EBD28B38-1808-5E4E-8E48-5BA7443D5C81}" srcOrd="0" destOrd="0" presId="urn:microsoft.com/office/officeart/2009/layout/CircleArrowProcess"/>
    <dgm:cxn modelId="{818C3A60-2316-8C43-81B7-77668B692288}" type="presParOf" srcId="{FCEB1BA3-8370-C041-8764-D4AD0D710EF0}" destId="{EECB18EC-3F4E-6745-849E-EAF1E6A5A859}" srcOrd="1" destOrd="0" presId="urn:microsoft.com/office/officeart/2009/layout/CircleArrowProcess"/>
    <dgm:cxn modelId="{CB06DDEA-49AD-E646-B32B-CF1F890A36D1}" type="presParOf" srcId="{FCEB1BA3-8370-C041-8764-D4AD0D710EF0}" destId="{D257357B-3C52-B946-BECF-B4DA19856507}" srcOrd="2" destOrd="0" presId="urn:microsoft.com/office/officeart/2009/layout/CircleArrowProcess"/>
    <dgm:cxn modelId="{542BD345-5BFD-894B-84B5-384A17381D8F}" type="presParOf" srcId="{D257357B-3C52-B946-BECF-B4DA19856507}" destId="{6477F99F-D51D-7849-9122-899C1B902462}" srcOrd="0" destOrd="0" presId="urn:microsoft.com/office/officeart/2009/layout/CircleArrowProcess"/>
    <dgm:cxn modelId="{ADEA2713-57BA-9945-A2BB-39E8B149EAC9}" type="presParOf" srcId="{FCEB1BA3-8370-C041-8764-D4AD0D710EF0}" destId="{BEEAABBC-8D7F-364C-9F62-6F8D308F3548}" srcOrd="3" destOrd="0" presId="urn:microsoft.com/office/officeart/2009/layout/CircleArrowProcess"/>
    <dgm:cxn modelId="{03564EBD-6B51-B140-BBE4-79611BA89CDB}" type="presParOf" srcId="{FCEB1BA3-8370-C041-8764-D4AD0D710EF0}" destId="{14380E2A-CD33-5547-BEAF-7F31E57C7708}" srcOrd="4" destOrd="0" presId="urn:microsoft.com/office/officeart/2009/layout/CircleArrowProcess"/>
    <dgm:cxn modelId="{80A11578-E9FD-6043-96CE-227B74081F33}" type="presParOf" srcId="{14380E2A-CD33-5547-BEAF-7F31E57C7708}" destId="{DA7FDDF5-3928-2A43-8A0B-D1F4069E95F5}" srcOrd="0" destOrd="0" presId="urn:microsoft.com/office/officeart/2009/layout/CircleArrowProcess"/>
    <dgm:cxn modelId="{2B7A7CC2-6F64-104F-B190-C98CA5C80CD4}" type="presParOf" srcId="{FCEB1BA3-8370-C041-8764-D4AD0D710EF0}" destId="{3F1F2B5F-0D35-5241-B23B-3B5AD5F9249A}" srcOrd="5" destOrd="0" presId="urn:microsoft.com/office/officeart/2009/layout/CircleArrowProcess"/>
    <dgm:cxn modelId="{70A32F59-5A2A-264B-B56B-1BF3A9DBC448}" type="presParOf" srcId="{FCEB1BA3-8370-C041-8764-D4AD0D710EF0}" destId="{E1408E53-6F73-A246-A4CD-0BD5467CB43B}" srcOrd="6" destOrd="0" presId="urn:microsoft.com/office/officeart/2009/layout/CircleArrowProcess"/>
    <dgm:cxn modelId="{34889E52-1EA6-CB4F-9D15-D5857E5E6FD5}" type="presParOf" srcId="{E1408E53-6F73-A246-A4CD-0BD5467CB43B}" destId="{B1594F1F-850B-1F41-BE92-CD760CFA4046}" srcOrd="0" destOrd="0" presId="urn:microsoft.com/office/officeart/2009/layout/CircleArrowProcess"/>
    <dgm:cxn modelId="{9C14D1AF-059D-BF4A-B5C4-5EF0EDC379FB}" type="presParOf" srcId="{FCEB1BA3-8370-C041-8764-D4AD0D710EF0}" destId="{5A52D7D4-38A6-7446-9C7D-00C799AC8C27}"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41D209-A6D6-8A44-B263-0FF3F6246C4D}" type="doc">
      <dgm:prSet loTypeId="urn:microsoft.com/office/officeart/2005/8/layout/bProcess2" loCatId="" qsTypeId="urn:microsoft.com/office/officeart/2005/8/quickstyle/simple4" qsCatId="simple" csTypeId="urn:microsoft.com/office/officeart/2005/8/colors/accent1_2" csCatId="accent1" phldr="1"/>
      <dgm:spPr/>
      <dgm:t>
        <a:bodyPr/>
        <a:lstStyle/>
        <a:p>
          <a:endParaRPr lang="en-US"/>
        </a:p>
      </dgm:t>
    </dgm:pt>
    <dgm:pt modelId="{E1244684-804C-EA4A-8777-863302F5D42B}">
      <dgm:prSet phldrT="[Text]"/>
      <dgm:spPr/>
      <dgm:t>
        <a:bodyPr/>
        <a:lstStyle/>
        <a:p>
          <a:r>
            <a:rPr lang="en-US" dirty="0" smtClean="0"/>
            <a:t>Prototype</a:t>
          </a:r>
          <a:endParaRPr lang="en-US" dirty="0"/>
        </a:p>
      </dgm:t>
    </dgm:pt>
    <dgm:pt modelId="{E985D41D-2899-2E48-B137-9A93F5B68CD0}" type="parTrans" cxnId="{3D4CAD13-E5BD-D24B-8EEC-31F2D39AA970}">
      <dgm:prSet/>
      <dgm:spPr/>
      <dgm:t>
        <a:bodyPr/>
        <a:lstStyle/>
        <a:p>
          <a:endParaRPr lang="en-US"/>
        </a:p>
      </dgm:t>
    </dgm:pt>
    <dgm:pt modelId="{2112D75C-A024-0147-B4C3-14C529ED7560}" type="sibTrans" cxnId="{3D4CAD13-E5BD-D24B-8EEC-31F2D39AA970}">
      <dgm:prSet/>
      <dgm:spPr/>
      <dgm:t>
        <a:bodyPr/>
        <a:lstStyle/>
        <a:p>
          <a:endParaRPr lang="en-US"/>
        </a:p>
      </dgm:t>
    </dgm:pt>
    <dgm:pt modelId="{2FC345BD-82D1-F549-9B9D-E152F7EC56DB}">
      <dgm:prSet phldrT="[Text]"/>
      <dgm:spPr/>
      <dgm:t>
        <a:bodyPr/>
        <a:lstStyle/>
        <a:p>
          <a:r>
            <a:rPr lang="en-US" dirty="0" smtClean="0"/>
            <a:t>Test</a:t>
          </a:r>
          <a:endParaRPr lang="en-US" dirty="0"/>
        </a:p>
      </dgm:t>
    </dgm:pt>
    <dgm:pt modelId="{B4105111-E7CE-A94A-8620-67ED25077235}" type="parTrans" cxnId="{0ED13592-8849-9D4B-8AAF-DF8BF961B488}">
      <dgm:prSet/>
      <dgm:spPr/>
      <dgm:t>
        <a:bodyPr/>
        <a:lstStyle/>
        <a:p>
          <a:endParaRPr lang="en-US"/>
        </a:p>
      </dgm:t>
    </dgm:pt>
    <dgm:pt modelId="{EB1D6F55-5D59-5F41-BB8E-2EFC01BB31D6}" type="sibTrans" cxnId="{0ED13592-8849-9D4B-8AAF-DF8BF961B488}">
      <dgm:prSet/>
      <dgm:spPr/>
      <dgm:t>
        <a:bodyPr/>
        <a:lstStyle/>
        <a:p>
          <a:endParaRPr lang="en-US"/>
        </a:p>
      </dgm:t>
    </dgm:pt>
    <dgm:pt modelId="{78C02851-6A49-2A46-916A-AD29CFC7B579}">
      <dgm:prSet phldrT="[Text]"/>
      <dgm:spPr/>
      <dgm:t>
        <a:bodyPr/>
        <a:lstStyle/>
        <a:p>
          <a:r>
            <a:rPr lang="en-US" dirty="0" smtClean="0"/>
            <a:t>Design Mods</a:t>
          </a:r>
          <a:endParaRPr lang="en-US" dirty="0"/>
        </a:p>
      </dgm:t>
    </dgm:pt>
    <dgm:pt modelId="{BD1BAD64-41D5-584D-835E-2E985200F888}" type="parTrans" cxnId="{C844D1F7-FAB8-974A-BC90-4D2C209BC9C6}">
      <dgm:prSet/>
      <dgm:spPr/>
      <dgm:t>
        <a:bodyPr/>
        <a:lstStyle/>
        <a:p>
          <a:endParaRPr lang="en-US"/>
        </a:p>
      </dgm:t>
    </dgm:pt>
    <dgm:pt modelId="{E4E75CF8-25F3-AF4F-ADF1-915A40A42A50}" type="sibTrans" cxnId="{C844D1F7-FAB8-974A-BC90-4D2C209BC9C6}">
      <dgm:prSet/>
      <dgm:spPr/>
      <dgm:t>
        <a:bodyPr/>
        <a:lstStyle/>
        <a:p>
          <a:endParaRPr lang="en-US"/>
        </a:p>
      </dgm:t>
    </dgm:pt>
    <dgm:pt modelId="{3182D68B-3E88-4D4F-BE4A-3FF30E0848A7}">
      <dgm:prSet phldrT="[Text]"/>
      <dgm:spPr/>
      <dgm:t>
        <a:bodyPr/>
        <a:lstStyle/>
        <a:p>
          <a:r>
            <a:rPr lang="en-US" dirty="0" smtClean="0"/>
            <a:t>Test</a:t>
          </a:r>
          <a:endParaRPr lang="en-US" dirty="0"/>
        </a:p>
      </dgm:t>
    </dgm:pt>
    <dgm:pt modelId="{A9DF5E29-9886-8340-9BD4-95BF60752EE3}" type="parTrans" cxnId="{EE17E4F9-335E-234C-8A98-3A19D95ABC3A}">
      <dgm:prSet/>
      <dgm:spPr/>
      <dgm:t>
        <a:bodyPr/>
        <a:lstStyle/>
        <a:p>
          <a:endParaRPr lang="en-US"/>
        </a:p>
      </dgm:t>
    </dgm:pt>
    <dgm:pt modelId="{3EB20EDD-DE39-5840-86C9-B2AE11B5B823}" type="sibTrans" cxnId="{EE17E4F9-335E-234C-8A98-3A19D95ABC3A}">
      <dgm:prSet/>
      <dgm:spPr/>
      <dgm:t>
        <a:bodyPr/>
        <a:lstStyle/>
        <a:p>
          <a:endParaRPr lang="en-US"/>
        </a:p>
      </dgm:t>
    </dgm:pt>
    <dgm:pt modelId="{E06AD094-F3F7-0E42-B742-86703508F928}">
      <dgm:prSet phldrT="[Text]"/>
      <dgm:spPr/>
      <dgm:t>
        <a:bodyPr/>
        <a:lstStyle/>
        <a:p>
          <a:r>
            <a:rPr lang="en-US" dirty="0" smtClean="0"/>
            <a:t>Theme Mods</a:t>
          </a:r>
          <a:endParaRPr lang="en-US" dirty="0"/>
        </a:p>
      </dgm:t>
    </dgm:pt>
    <dgm:pt modelId="{2D8D67C5-7B52-1841-91FB-C2202F810D73}" type="parTrans" cxnId="{A3469440-6B4C-9243-9B51-9A320CD02A2F}">
      <dgm:prSet/>
      <dgm:spPr/>
      <dgm:t>
        <a:bodyPr/>
        <a:lstStyle/>
        <a:p>
          <a:endParaRPr lang="en-US"/>
        </a:p>
      </dgm:t>
    </dgm:pt>
    <dgm:pt modelId="{C8D35C5D-9502-CC42-9A48-DE671A2BCDA9}" type="sibTrans" cxnId="{A3469440-6B4C-9243-9B51-9A320CD02A2F}">
      <dgm:prSet/>
      <dgm:spPr/>
      <dgm:t>
        <a:bodyPr/>
        <a:lstStyle/>
        <a:p>
          <a:endParaRPr lang="en-US"/>
        </a:p>
      </dgm:t>
    </dgm:pt>
    <dgm:pt modelId="{1357C2AE-DCAF-D341-921F-DDF41F513B8A}">
      <dgm:prSet phldrT="[Text]"/>
      <dgm:spPr/>
      <dgm:t>
        <a:bodyPr/>
        <a:lstStyle/>
        <a:p>
          <a:r>
            <a:rPr lang="en-US" dirty="0" smtClean="0"/>
            <a:t>Rules / Editing</a:t>
          </a:r>
          <a:endParaRPr lang="en-US" dirty="0"/>
        </a:p>
      </dgm:t>
    </dgm:pt>
    <dgm:pt modelId="{A70548DC-145C-2147-A38B-5EE4150BAF1B}" type="parTrans" cxnId="{19EDB7E7-DA8E-F149-8B2A-4EF8FB0CC3D3}">
      <dgm:prSet/>
      <dgm:spPr/>
      <dgm:t>
        <a:bodyPr/>
        <a:lstStyle/>
        <a:p>
          <a:endParaRPr lang="en-US"/>
        </a:p>
      </dgm:t>
    </dgm:pt>
    <dgm:pt modelId="{6CE5FC28-4FC1-F94E-9BC0-CBC26D0719A9}" type="sibTrans" cxnId="{19EDB7E7-DA8E-F149-8B2A-4EF8FB0CC3D3}">
      <dgm:prSet/>
      <dgm:spPr/>
      <dgm:t>
        <a:bodyPr/>
        <a:lstStyle/>
        <a:p>
          <a:endParaRPr lang="en-US"/>
        </a:p>
      </dgm:t>
    </dgm:pt>
    <dgm:pt modelId="{72FC1CBA-ACB2-7940-ACDB-2EE235478292}">
      <dgm:prSet phldrT="[Text]"/>
      <dgm:spPr/>
      <dgm:t>
        <a:bodyPr/>
        <a:lstStyle/>
        <a:p>
          <a:r>
            <a:rPr lang="en-US" dirty="0" smtClean="0"/>
            <a:t>Test</a:t>
          </a:r>
          <a:endParaRPr lang="en-US" dirty="0"/>
        </a:p>
      </dgm:t>
    </dgm:pt>
    <dgm:pt modelId="{B7C1C7CD-9A5D-2E45-896D-FA794BD2511A}" type="parTrans" cxnId="{F57B2858-2137-9343-87B2-573C61755323}">
      <dgm:prSet/>
      <dgm:spPr/>
      <dgm:t>
        <a:bodyPr/>
        <a:lstStyle/>
        <a:p>
          <a:endParaRPr lang="en-US"/>
        </a:p>
      </dgm:t>
    </dgm:pt>
    <dgm:pt modelId="{218863A3-5BE7-494E-84E9-F8F343CEE51E}" type="sibTrans" cxnId="{F57B2858-2137-9343-87B2-573C61755323}">
      <dgm:prSet/>
      <dgm:spPr/>
      <dgm:t>
        <a:bodyPr/>
        <a:lstStyle/>
        <a:p>
          <a:endParaRPr lang="en-US"/>
        </a:p>
      </dgm:t>
    </dgm:pt>
    <dgm:pt modelId="{15FAFB56-644F-704D-9C0F-641045B34D9E}">
      <dgm:prSet phldrT="[Text]"/>
      <dgm:spPr/>
      <dgm:t>
        <a:bodyPr/>
        <a:lstStyle/>
        <a:p>
          <a:r>
            <a:rPr lang="en-US" dirty="0" smtClean="0"/>
            <a:t>Artwork</a:t>
          </a:r>
          <a:endParaRPr lang="en-US" dirty="0"/>
        </a:p>
      </dgm:t>
    </dgm:pt>
    <dgm:pt modelId="{9455D07B-2D85-E14E-9E11-F1470EB2BC02}" type="parTrans" cxnId="{A0CB0E01-8384-BF4A-8403-F136D1B49336}">
      <dgm:prSet/>
      <dgm:spPr/>
      <dgm:t>
        <a:bodyPr/>
        <a:lstStyle/>
        <a:p>
          <a:endParaRPr lang="en-US"/>
        </a:p>
      </dgm:t>
    </dgm:pt>
    <dgm:pt modelId="{C3ED617E-524E-1148-ABFF-54E7B41E05C1}" type="sibTrans" cxnId="{A0CB0E01-8384-BF4A-8403-F136D1B49336}">
      <dgm:prSet/>
      <dgm:spPr/>
      <dgm:t>
        <a:bodyPr/>
        <a:lstStyle/>
        <a:p>
          <a:endParaRPr lang="en-US"/>
        </a:p>
      </dgm:t>
    </dgm:pt>
    <dgm:pt modelId="{05637E6C-8BFD-104C-BAB4-02A6F456036F}">
      <dgm:prSet phldrT="[Text]"/>
      <dgm:spPr/>
      <dgm:t>
        <a:bodyPr/>
        <a:lstStyle/>
        <a:p>
          <a:r>
            <a:rPr lang="en-US" dirty="0" smtClean="0"/>
            <a:t>Final Game</a:t>
          </a:r>
          <a:endParaRPr lang="en-US" dirty="0"/>
        </a:p>
      </dgm:t>
    </dgm:pt>
    <dgm:pt modelId="{88AFD98A-E279-5E40-8570-78B725213C87}" type="parTrans" cxnId="{F40BA655-E314-194B-A052-574B77CEC031}">
      <dgm:prSet/>
      <dgm:spPr/>
      <dgm:t>
        <a:bodyPr/>
        <a:lstStyle/>
        <a:p>
          <a:endParaRPr lang="en-US"/>
        </a:p>
      </dgm:t>
    </dgm:pt>
    <dgm:pt modelId="{03CADC9C-8A40-4A45-B79F-AF49B885DB47}" type="sibTrans" cxnId="{F40BA655-E314-194B-A052-574B77CEC031}">
      <dgm:prSet/>
      <dgm:spPr/>
      <dgm:t>
        <a:bodyPr/>
        <a:lstStyle/>
        <a:p>
          <a:endParaRPr lang="en-US"/>
        </a:p>
      </dgm:t>
    </dgm:pt>
    <dgm:pt modelId="{E3528FF0-C622-B64C-9486-4F27B2E95947}" type="pres">
      <dgm:prSet presAssocID="{9341D209-A6D6-8A44-B263-0FF3F6246C4D}" presName="diagram" presStyleCnt="0">
        <dgm:presLayoutVars>
          <dgm:dir/>
          <dgm:resizeHandles/>
        </dgm:presLayoutVars>
      </dgm:prSet>
      <dgm:spPr/>
      <dgm:t>
        <a:bodyPr/>
        <a:lstStyle/>
        <a:p>
          <a:endParaRPr lang="en-US"/>
        </a:p>
      </dgm:t>
    </dgm:pt>
    <dgm:pt modelId="{3D049F13-CC72-1E4D-9235-4B028CDE5255}" type="pres">
      <dgm:prSet presAssocID="{E1244684-804C-EA4A-8777-863302F5D42B}" presName="firstNode" presStyleLbl="node1" presStyleIdx="0" presStyleCnt="9">
        <dgm:presLayoutVars>
          <dgm:bulletEnabled val="1"/>
        </dgm:presLayoutVars>
      </dgm:prSet>
      <dgm:spPr/>
      <dgm:t>
        <a:bodyPr/>
        <a:lstStyle/>
        <a:p>
          <a:endParaRPr lang="en-US"/>
        </a:p>
      </dgm:t>
    </dgm:pt>
    <dgm:pt modelId="{3A319770-010A-EB4E-A001-C8448FF4BB34}" type="pres">
      <dgm:prSet presAssocID="{2112D75C-A024-0147-B4C3-14C529ED7560}" presName="sibTrans" presStyleLbl="sibTrans2D1" presStyleIdx="0" presStyleCnt="8"/>
      <dgm:spPr/>
      <dgm:t>
        <a:bodyPr/>
        <a:lstStyle/>
        <a:p>
          <a:endParaRPr lang="en-US"/>
        </a:p>
      </dgm:t>
    </dgm:pt>
    <dgm:pt modelId="{CE59DD40-1A3E-1947-ADA4-66D3992A6374}" type="pres">
      <dgm:prSet presAssocID="{2FC345BD-82D1-F549-9B9D-E152F7EC56DB}" presName="middleNode" presStyleCnt="0"/>
      <dgm:spPr/>
    </dgm:pt>
    <dgm:pt modelId="{355BBE73-F826-F741-8021-EC49AD1396D8}" type="pres">
      <dgm:prSet presAssocID="{2FC345BD-82D1-F549-9B9D-E152F7EC56DB}" presName="padding" presStyleLbl="node1" presStyleIdx="0" presStyleCnt="9"/>
      <dgm:spPr/>
    </dgm:pt>
    <dgm:pt modelId="{345E6B33-F4C5-5B4C-A615-28094A2EBC6F}" type="pres">
      <dgm:prSet presAssocID="{2FC345BD-82D1-F549-9B9D-E152F7EC56DB}" presName="shape" presStyleLbl="node1" presStyleIdx="1" presStyleCnt="9">
        <dgm:presLayoutVars>
          <dgm:bulletEnabled val="1"/>
        </dgm:presLayoutVars>
      </dgm:prSet>
      <dgm:spPr/>
      <dgm:t>
        <a:bodyPr/>
        <a:lstStyle/>
        <a:p>
          <a:endParaRPr lang="en-US"/>
        </a:p>
      </dgm:t>
    </dgm:pt>
    <dgm:pt modelId="{6C901E51-102F-754A-9EAD-54CFF20C70E9}" type="pres">
      <dgm:prSet presAssocID="{EB1D6F55-5D59-5F41-BB8E-2EFC01BB31D6}" presName="sibTrans" presStyleLbl="sibTrans2D1" presStyleIdx="1" presStyleCnt="8"/>
      <dgm:spPr/>
      <dgm:t>
        <a:bodyPr/>
        <a:lstStyle/>
        <a:p>
          <a:endParaRPr lang="en-US"/>
        </a:p>
      </dgm:t>
    </dgm:pt>
    <dgm:pt modelId="{AAB13673-6E32-0944-BE36-20F17CBD331D}" type="pres">
      <dgm:prSet presAssocID="{78C02851-6A49-2A46-916A-AD29CFC7B579}" presName="middleNode" presStyleCnt="0"/>
      <dgm:spPr/>
    </dgm:pt>
    <dgm:pt modelId="{83F39B56-FFCF-6041-BA3E-220E9136C379}" type="pres">
      <dgm:prSet presAssocID="{78C02851-6A49-2A46-916A-AD29CFC7B579}" presName="padding" presStyleLbl="node1" presStyleIdx="1" presStyleCnt="9"/>
      <dgm:spPr/>
    </dgm:pt>
    <dgm:pt modelId="{ACCA3470-2537-5D42-9DA1-9EB26EBA9084}" type="pres">
      <dgm:prSet presAssocID="{78C02851-6A49-2A46-916A-AD29CFC7B579}" presName="shape" presStyleLbl="node1" presStyleIdx="2" presStyleCnt="9">
        <dgm:presLayoutVars>
          <dgm:bulletEnabled val="1"/>
        </dgm:presLayoutVars>
      </dgm:prSet>
      <dgm:spPr/>
      <dgm:t>
        <a:bodyPr/>
        <a:lstStyle/>
        <a:p>
          <a:endParaRPr lang="en-US"/>
        </a:p>
      </dgm:t>
    </dgm:pt>
    <dgm:pt modelId="{0F4C06DB-55B2-9147-9B59-C6DC2526EBD4}" type="pres">
      <dgm:prSet presAssocID="{E4E75CF8-25F3-AF4F-ADF1-915A40A42A50}" presName="sibTrans" presStyleLbl="sibTrans2D1" presStyleIdx="2" presStyleCnt="8"/>
      <dgm:spPr/>
      <dgm:t>
        <a:bodyPr/>
        <a:lstStyle/>
        <a:p>
          <a:endParaRPr lang="en-US"/>
        </a:p>
      </dgm:t>
    </dgm:pt>
    <dgm:pt modelId="{1A53D180-7373-714C-A1F4-FB35FFF803F4}" type="pres">
      <dgm:prSet presAssocID="{3182D68B-3E88-4D4F-BE4A-3FF30E0848A7}" presName="middleNode" presStyleCnt="0"/>
      <dgm:spPr/>
    </dgm:pt>
    <dgm:pt modelId="{CF4D106B-6873-2F41-B7FB-B11B2E1317BF}" type="pres">
      <dgm:prSet presAssocID="{3182D68B-3E88-4D4F-BE4A-3FF30E0848A7}" presName="padding" presStyleLbl="node1" presStyleIdx="2" presStyleCnt="9"/>
      <dgm:spPr/>
    </dgm:pt>
    <dgm:pt modelId="{995D29F3-AC63-8843-A87C-A8ECC583B85D}" type="pres">
      <dgm:prSet presAssocID="{3182D68B-3E88-4D4F-BE4A-3FF30E0848A7}" presName="shape" presStyleLbl="node1" presStyleIdx="3" presStyleCnt="9">
        <dgm:presLayoutVars>
          <dgm:bulletEnabled val="1"/>
        </dgm:presLayoutVars>
      </dgm:prSet>
      <dgm:spPr/>
      <dgm:t>
        <a:bodyPr/>
        <a:lstStyle/>
        <a:p>
          <a:endParaRPr lang="en-US"/>
        </a:p>
      </dgm:t>
    </dgm:pt>
    <dgm:pt modelId="{0738AFD0-88CD-EE41-A58A-3A42FF158816}" type="pres">
      <dgm:prSet presAssocID="{3EB20EDD-DE39-5840-86C9-B2AE11B5B823}" presName="sibTrans" presStyleLbl="sibTrans2D1" presStyleIdx="3" presStyleCnt="8"/>
      <dgm:spPr/>
      <dgm:t>
        <a:bodyPr/>
        <a:lstStyle/>
        <a:p>
          <a:endParaRPr lang="en-US"/>
        </a:p>
      </dgm:t>
    </dgm:pt>
    <dgm:pt modelId="{B6BE7891-2255-2742-BF10-7400C667C1A0}" type="pres">
      <dgm:prSet presAssocID="{E06AD094-F3F7-0E42-B742-86703508F928}" presName="middleNode" presStyleCnt="0"/>
      <dgm:spPr/>
    </dgm:pt>
    <dgm:pt modelId="{906748D1-665E-664F-8989-1BD8A1942C25}" type="pres">
      <dgm:prSet presAssocID="{E06AD094-F3F7-0E42-B742-86703508F928}" presName="padding" presStyleLbl="node1" presStyleIdx="3" presStyleCnt="9"/>
      <dgm:spPr/>
    </dgm:pt>
    <dgm:pt modelId="{7509D041-3AAF-2D49-8A37-409874B031E0}" type="pres">
      <dgm:prSet presAssocID="{E06AD094-F3F7-0E42-B742-86703508F928}" presName="shape" presStyleLbl="node1" presStyleIdx="4" presStyleCnt="9">
        <dgm:presLayoutVars>
          <dgm:bulletEnabled val="1"/>
        </dgm:presLayoutVars>
      </dgm:prSet>
      <dgm:spPr/>
      <dgm:t>
        <a:bodyPr/>
        <a:lstStyle/>
        <a:p>
          <a:endParaRPr lang="en-US"/>
        </a:p>
      </dgm:t>
    </dgm:pt>
    <dgm:pt modelId="{BCDBD178-22D7-BB46-B54B-11234D1A42F6}" type="pres">
      <dgm:prSet presAssocID="{C8D35C5D-9502-CC42-9A48-DE671A2BCDA9}" presName="sibTrans" presStyleLbl="sibTrans2D1" presStyleIdx="4" presStyleCnt="8"/>
      <dgm:spPr/>
      <dgm:t>
        <a:bodyPr/>
        <a:lstStyle/>
        <a:p>
          <a:endParaRPr lang="en-US"/>
        </a:p>
      </dgm:t>
    </dgm:pt>
    <dgm:pt modelId="{3EE9C6F2-EA24-4B4B-8140-3E0173D3799C}" type="pres">
      <dgm:prSet presAssocID="{1357C2AE-DCAF-D341-921F-DDF41F513B8A}" presName="middleNode" presStyleCnt="0"/>
      <dgm:spPr/>
    </dgm:pt>
    <dgm:pt modelId="{9D7637EC-C78B-954A-8F51-50CA54108462}" type="pres">
      <dgm:prSet presAssocID="{1357C2AE-DCAF-D341-921F-DDF41F513B8A}" presName="padding" presStyleLbl="node1" presStyleIdx="4" presStyleCnt="9"/>
      <dgm:spPr/>
    </dgm:pt>
    <dgm:pt modelId="{D422BD8B-8123-F845-8A26-69530242B66C}" type="pres">
      <dgm:prSet presAssocID="{1357C2AE-DCAF-D341-921F-DDF41F513B8A}" presName="shape" presStyleLbl="node1" presStyleIdx="5" presStyleCnt="9">
        <dgm:presLayoutVars>
          <dgm:bulletEnabled val="1"/>
        </dgm:presLayoutVars>
      </dgm:prSet>
      <dgm:spPr/>
      <dgm:t>
        <a:bodyPr/>
        <a:lstStyle/>
        <a:p>
          <a:endParaRPr lang="en-US"/>
        </a:p>
      </dgm:t>
    </dgm:pt>
    <dgm:pt modelId="{598DEA7D-C2AE-F245-B89A-259A3F4C9282}" type="pres">
      <dgm:prSet presAssocID="{6CE5FC28-4FC1-F94E-9BC0-CBC26D0719A9}" presName="sibTrans" presStyleLbl="sibTrans2D1" presStyleIdx="5" presStyleCnt="8"/>
      <dgm:spPr/>
      <dgm:t>
        <a:bodyPr/>
        <a:lstStyle/>
        <a:p>
          <a:endParaRPr lang="en-US"/>
        </a:p>
      </dgm:t>
    </dgm:pt>
    <dgm:pt modelId="{03FAC345-5676-5047-98D2-E32FDC291BAA}" type="pres">
      <dgm:prSet presAssocID="{72FC1CBA-ACB2-7940-ACDB-2EE235478292}" presName="middleNode" presStyleCnt="0"/>
      <dgm:spPr/>
    </dgm:pt>
    <dgm:pt modelId="{C2AE6740-896D-4A46-8C67-D7C10C9BD0FC}" type="pres">
      <dgm:prSet presAssocID="{72FC1CBA-ACB2-7940-ACDB-2EE235478292}" presName="padding" presStyleLbl="node1" presStyleIdx="5" presStyleCnt="9"/>
      <dgm:spPr/>
    </dgm:pt>
    <dgm:pt modelId="{7051FCA2-2D7A-024A-9D51-DD2F2B2983F0}" type="pres">
      <dgm:prSet presAssocID="{72FC1CBA-ACB2-7940-ACDB-2EE235478292}" presName="shape" presStyleLbl="node1" presStyleIdx="6" presStyleCnt="9">
        <dgm:presLayoutVars>
          <dgm:bulletEnabled val="1"/>
        </dgm:presLayoutVars>
      </dgm:prSet>
      <dgm:spPr/>
      <dgm:t>
        <a:bodyPr/>
        <a:lstStyle/>
        <a:p>
          <a:endParaRPr lang="en-US"/>
        </a:p>
      </dgm:t>
    </dgm:pt>
    <dgm:pt modelId="{524E81CD-3F55-F540-91CB-01D4E6925512}" type="pres">
      <dgm:prSet presAssocID="{218863A3-5BE7-494E-84E9-F8F343CEE51E}" presName="sibTrans" presStyleLbl="sibTrans2D1" presStyleIdx="6" presStyleCnt="8"/>
      <dgm:spPr/>
      <dgm:t>
        <a:bodyPr/>
        <a:lstStyle/>
        <a:p>
          <a:endParaRPr lang="en-US"/>
        </a:p>
      </dgm:t>
    </dgm:pt>
    <dgm:pt modelId="{711A78CB-9B1D-1044-B0E6-D918B7CDFDD1}" type="pres">
      <dgm:prSet presAssocID="{15FAFB56-644F-704D-9C0F-641045B34D9E}" presName="middleNode" presStyleCnt="0"/>
      <dgm:spPr/>
    </dgm:pt>
    <dgm:pt modelId="{E2977312-9738-AC4C-B875-C94FE2829C95}" type="pres">
      <dgm:prSet presAssocID="{15FAFB56-644F-704D-9C0F-641045B34D9E}" presName="padding" presStyleLbl="node1" presStyleIdx="6" presStyleCnt="9"/>
      <dgm:spPr/>
    </dgm:pt>
    <dgm:pt modelId="{41C81051-3D6D-6E4F-91A4-D06F9EF2F375}" type="pres">
      <dgm:prSet presAssocID="{15FAFB56-644F-704D-9C0F-641045B34D9E}" presName="shape" presStyleLbl="node1" presStyleIdx="7" presStyleCnt="9">
        <dgm:presLayoutVars>
          <dgm:bulletEnabled val="1"/>
        </dgm:presLayoutVars>
      </dgm:prSet>
      <dgm:spPr/>
      <dgm:t>
        <a:bodyPr/>
        <a:lstStyle/>
        <a:p>
          <a:endParaRPr lang="en-US"/>
        </a:p>
      </dgm:t>
    </dgm:pt>
    <dgm:pt modelId="{668CE1E7-D5B8-4E4D-86D7-FEA4BB8617F4}" type="pres">
      <dgm:prSet presAssocID="{C3ED617E-524E-1148-ABFF-54E7B41E05C1}" presName="sibTrans" presStyleLbl="sibTrans2D1" presStyleIdx="7" presStyleCnt="8"/>
      <dgm:spPr/>
      <dgm:t>
        <a:bodyPr/>
        <a:lstStyle/>
        <a:p>
          <a:endParaRPr lang="en-US"/>
        </a:p>
      </dgm:t>
    </dgm:pt>
    <dgm:pt modelId="{18DF461E-82E4-A545-A2A5-5F62CE0D6450}" type="pres">
      <dgm:prSet presAssocID="{05637E6C-8BFD-104C-BAB4-02A6F456036F}" presName="lastNode" presStyleLbl="node1" presStyleIdx="8" presStyleCnt="9">
        <dgm:presLayoutVars>
          <dgm:bulletEnabled val="1"/>
        </dgm:presLayoutVars>
      </dgm:prSet>
      <dgm:spPr/>
      <dgm:t>
        <a:bodyPr/>
        <a:lstStyle/>
        <a:p>
          <a:endParaRPr lang="en-US"/>
        </a:p>
      </dgm:t>
    </dgm:pt>
  </dgm:ptLst>
  <dgm:cxnLst>
    <dgm:cxn modelId="{778CFE05-2553-6044-8BDD-B8251793A5C0}" type="presOf" srcId="{E4E75CF8-25F3-AF4F-ADF1-915A40A42A50}" destId="{0F4C06DB-55B2-9147-9B59-C6DC2526EBD4}" srcOrd="0" destOrd="0" presId="urn:microsoft.com/office/officeart/2005/8/layout/bProcess2"/>
    <dgm:cxn modelId="{C38AFC5C-7C44-8545-AB75-178D6888902C}" type="presOf" srcId="{C3ED617E-524E-1148-ABFF-54E7B41E05C1}" destId="{668CE1E7-D5B8-4E4D-86D7-FEA4BB8617F4}" srcOrd="0" destOrd="0" presId="urn:microsoft.com/office/officeart/2005/8/layout/bProcess2"/>
    <dgm:cxn modelId="{3D4CAD13-E5BD-D24B-8EEC-31F2D39AA970}" srcId="{9341D209-A6D6-8A44-B263-0FF3F6246C4D}" destId="{E1244684-804C-EA4A-8777-863302F5D42B}" srcOrd="0" destOrd="0" parTransId="{E985D41D-2899-2E48-B137-9A93F5B68CD0}" sibTransId="{2112D75C-A024-0147-B4C3-14C529ED7560}"/>
    <dgm:cxn modelId="{CED89990-D840-C04D-AEE0-07257F5BC710}" type="presOf" srcId="{05637E6C-8BFD-104C-BAB4-02A6F456036F}" destId="{18DF461E-82E4-A545-A2A5-5F62CE0D6450}" srcOrd="0" destOrd="0" presId="urn:microsoft.com/office/officeart/2005/8/layout/bProcess2"/>
    <dgm:cxn modelId="{3DA855C1-31B3-5548-B309-104A134F05F7}" type="presOf" srcId="{2FC345BD-82D1-F549-9B9D-E152F7EC56DB}" destId="{345E6B33-F4C5-5B4C-A615-28094A2EBC6F}" srcOrd="0" destOrd="0" presId="urn:microsoft.com/office/officeart/2005/8/layout/bProcess2"/>
    <dgm:cxn modelId="{7B40B4D7-9E03-4D48-8E64-1AA6125EF7F8}" type="presOf" srcId="{E1244684-804C-EA4A-8777-863302F5D42B}" destId="{3D049F13-CC72-1E4D-9235-4B028CDE5255}" srcOrd="0" destOrd="0" presId="urn:microsoft.com/office/officeart/2005/8/layout/bProcess2"/>
    <dgm:cxn modelId="{662015CC-529F-BB4B-B13B-431C6A8B122D}" type="presOf" srcId="{C8D35C5D-9502-CC42-9A48-DE671A2BCDA9}" destId="{BCDBD178-22D7-BB46-B54B-11234D1A42F6}" srcOrd="0" destOrd="0" presId="urn:microsoft.com/office/officeart/2005/8/layout/bProcess2"/>
    <dgm:cxn modelId="{C844D1F7-FAB8-974A-BC90-4D2C209BC9C6}" srcId="{9341D209-A6D6-8A44-B263-0FF3F6246C4D}" destId="{78C02851-6A49-2A46-916A-AD29CFC7B579}" srcOrd="2" destOrd="0" parTransId="{BD1BAD64-41D5-584D-835E-2E985200F888}" sibTransId="{E4E75CF8-25F3-AF4F-ADF1-915A40A42A50}"/>
    <dgm:cxn modelId="{9707B8ED-259F-E546-9620-3749A032194C}" type="presOf" srcId="{3182D68B-3E88-4D4F-BE4A-3FF30E0848A7}" destId="{995D29F3-AC63-8843-A87C-A8ECC583B85D}" srcOrd="0" destOrd="0" presId="urn:microsoft.com/office/officeart/2005/8/layout/bProcess2"/>
    <dgm:cxn modelId="{0ED13592-8849-9D4B-8AAF-DF8BF961B488}" srcId="{9341D209-A6D6-8A44-B263-0FF3F6246C4D}" destId="{2FC345BD-82D1-F549-9B9D-E152F7EC56DB}" srcOrd="1" destOrd="0" parTransId="{B4105111-E7CE-A94A-8620-67ED25077235}" sibTransId="{EB1D6F55-5D59-5F41-BB8E-2EFC01BB31D6}"/>
    <dgm:cxn modelId="{3DE24440-2B21-6A4E-AF28-B2FB6C595F88}" type="presOf" srcId="{218863A3-5BE7-494E-84E9-F8F343CEE51E}" destId="{524E81CD-3F55-F540-91CB-01D4E6925512}" srcOrd="0" destOrd="0" presId="urn:microsoft.com/office/officeart/2005/8/layout/bProcess2"/>
    <dgm:cxn modelId="{A8F5C5B8-67A0-A14C-B2F8-140E522C7CF5}" type="presOf" srcId="{6CE5FC28-4FC1-F94E-9BC0-CBC26D0719A9}" destId="{598DEA7D-C2AE-F245-B89A-259A3F4C9282}" srcOrd="0" destOrd="0" presId="urn:microsoft.com/office/officeart/2005/8/layout/bProcess2"/>
    <dgm:cxn modelId="{AF258FAA-3206-4940-9950-488B3E248E13}" type="presOf" srcId="{9341D209-A6D6-8A44-B263-0FF3F6246C4D}" destId="{E3528FF0-C622-B64C-9486-4F27B2E95947}" srcOrd="0" destOrd="0" presId="urn:microsoft.com/office/officeart/2005/8/layout/bProcess2"/>
    <dgm:cxn modelId="{F40BA655-E314-194B-A052-574B77CEC031}" srcId="{9341D209-A6D6-8A44-B263-0FF3F6246C4D}" destId="{05637E6C-8BFD-104C-BAB4-02A6F456036F}" srcOrd="8" destOrd="0" parTransId="{88AFD98A-E279-5E40-8570-78B725213C87}" sibTransId="{03CADC9C-8A40-4A45-B79F-AF49B885DB47}"/>
    <dgm:cxn modelId="{19EDB7E7-DA8E-F149-8B2A-4EF8FB0CC3D3}" srcId="{9341D209-A6D6-8A44-B263-0FF3F6246C4D}" destId="{1357C2AE-DCAF-D341-921F-DDF41F513B8A}" srcOrd="5" destOrd="0" parTransId="{A70548DC-145C-2147-A38B-5EE4150BAF1B}" sibTransId="{6CE5FC28-4FC1-F94E-9BC0-CBC26D0719A9}"/>
    <dgm:cxn modelId="{93D0E92A-BF15-8E4C-854D-C2406E041530}" type="presOf" srcId="{3EB20EDD-DE39-5840-86C9-B2AE11B5B823}" destId="{0738AFD0-88CD-EE41-A58A-3A42FF158816}" srcOrd="0" destOrd="0" presId="urn:microsoft.com/office/officeart/2005/8/layout/bProcess2"/>
    <dgm:cxn modelId="{DE51395C-5BD5-FE47-8216-40D816E54F11}" type="presOf" srcId="{EB1D6F55-5D59-5F41-BB8E-2EFC01BB31D6}" destId="{6C901E51-102F-754A-9EAD-54CFF20C70E9}" srcOrd="0" destOrd="0" presId="urn:microsoft.com/office/officeart/2005/8/layout/bProcess2"/>
    <dgm:cxn modelId="{4771B556-6EC2-6E43-AF98-721556486817}" type="presOf" srcId="{15FAFB56-644F-704D-9C0F-641045B34D9E}" destId="{41C81051-3D6D-6E4F-91A4-D06F9EF2F375}" srcOrd="0" destOrd="0" presId="urn:microsoft.com/office/officeart/2005/8/layout/bProcess2"/>
    <dgm:cxn modelId="{A3469440-6B4C-9243-9B51-9A320CD02A2F}" srcId="{9341D209-A6D6-8A44-B263-0FF3F6246C4D}" destId="{E06AD094-F3F7-0E42-B742-86703508F928}" srcOrd="4" destOrd="0" parTransId="{2D8D67C5-7B52-1841-91FB-C2202F810D73}" sibTransId="{C8D35C5D-9502-CC42-9A48-DE671A2BCDA9}"/>
    <dgm:cxn modelId="{D45AD2FC-9C4D-704F-AF44-D9F8E0DAF3CD}" type="presOf" srcId="{2112D75C-A024-0147-B4C3-14C529ED7560}" destId="{3A319770-010A-EB4E-A001-C8448FF4BB34}" srcOrd="0" destOrd="0" presId="urn:microsoft.com/office/officeart/2005/8/layout/bProcess2"/>
    <dgm:cxn modelId="{AAD43B52-704A-4241-96B8-842D4985B01C}" type="presOf" srcId="{E06AD094-F3F7-0E42-B742-86703508F928}" destId="{7509D041-3AAF-2D49-8A37-409874B031E0}" srcOrd="0" destOrd="0" presId="urn:microsoft.com/office/officeart/2005/8/layout/bProcess2"/>
    <dgm:cxn modelId="{A0CB0E01-8384-BF4A-8403-F136D1B49336}" srcId="{9341D209-A6D6-8A44-B263-0FF3F6246C4D}" destId="{15FAFB56-644F-704D-9C0F-641045B34D9E}" srcOrd="7" destOrd="0" parTransId="{9455D07B-2D85-E14E-9E11-F1470EB2BC02}" sibTransId="{C3ED617E-524E-1148-ABFF-54E7B41E05C1}"/>
    <dgm:cxn modelId="{F57B2858-2137-9343-87B2-573C61755323}" srcId="{9341D209-A6D6-8A44-B263-0FF3F6246C4D}" destId="{72FC1CBA-ACB2-7940-ACDB-2EE235478292}" srcOrd="6" destOrd="0" parTransId="{B7C1C7CD-9A5D-2E45-896D-FA794BD2511A}" sibTransId="{218863A3-5BE7-494E-84E9-F8F343CEE51E}"/>
    <dgm:cxn modelId="{E4D97C16-9B54-E647-B64C-E15378314A1C}" type="presOf" srcId="{72FC1CBA-ACB2-7940-ACDB-2EE235478292}" destId="{7051FCA2-2D7A-024A-9D51-DD2F2B2983F0}" srcOrd="0" destOrd="0" presId="urn:microsoft.com/office/officeart/2005/8/layout/bProcess2"/>
    <dgm:cxn modelId="{94B1D25D-64AE-5847-A13B-DDDF56ED8F06}" type="presOf" srcId="{78C02851-6A49-2A46-916A-AD29CFC7B579}" destId="{ACCA3470-2537-5D42-9DA1-9EB26EBA9084}" srcOrd="0" destOrd="0" presId="urn:microsoft.com/office/officeart/2005/8/layout/bProcess2"/>
    <dgm:cxn modelId="{3AD0E814-1D9D-0044-9AEF-896080DEED97}" type="presOf" srcId="{1357C2AE-DCAF-D341-921F-DDF41F513B8A}" destId="{D422BD8B-8123-F845-8A26-69530242B66C}" srcOrd="0" destOrd="0" presId="urn:microsoft.com/office/officeart/2005/8/layout/bProcess2"/>
    <dgm:cxn modelId="{EE17E4F9-335E-234C-8A98-3A19D95ABC3A}" srcId="{9341D209-A6D6-8A44-B263-0FF3F6246C4D}" destId="{3182D68B-3E88-4D4F-BE4A-3FF30E0848A7}" srcOrd="3" destOrd="0" parTransId="{A9DF5E29-9886-8340-9BD4-95BF60752EE3}" sibTransId="{3EB20EDD-DE39-5840-86C9-B2AE11B5B823}"/>
    <dgm:cxn modelId="{C9576A80-FF69-7940-9AD0-46B067032C3A}" type="presParOf" srcId="{E3528FF0-C622-B64C-9486-4F27B2E95947}" destId="{3D049F13-CC72-1E4D-9235-4B028CDE5255}" srcOrd="0" destOrd="0" presId="urn:microsoft.com/office/officeart/2005/8/layout/bProcess2"/>
    <dgm:cxn modelId="{D321B578-023A-8D48-B1D4-72F2E2B57044}" type="presParOf" srcId="{E3528FF0-C622-B64C-9486-4F27B2E95947}" destId="{3A319770-010A-EB4E-A001-C8448FF4BB34}" srcOrd="1" destOrd="0" presId="urn:microsoft.com/office/officeart/2005/8/layout/bProcess2"/>
    <dgm:cxn modelId="{0E57C0DE-645A-8748-8E6B-67C4B740ABEE}" type="presParOf" srcId="{E3528FF0-C622-B64C-9486-4F27B2E95947}" destId="{CE59DD40-1A3E-1947-ADA4-66D3992A6374}" srcOrd="2" destOrd="0" presId="urn:microsoft.com/office/officeart/2005/8/layout/bProcess2"/>
    <dgm:cxn modelId="{1FA8BDAE-0685-664A-8D2A-89925C7D3582}" type="presParOf" srcId="{CE59DD40-1A3E-1947-ADA4-66D3992A6374}" destId="{355BBE73-F826-F741-8021-EC49AD1396D8}" srcOrd="0" destOrd="0" presId="urn:microsoft.com/office/officeart/2005/8/layout/bProcess2"/>
    <dgm:cxn modelId="{385F0CAB-C2B2-204D-AA86-D5D57479472E}" type="presParOf" srcId="{CE59DD40-1A3E-1947-ADA4-66D3992A6374}" destId="{345E6B33-F4C5-5B4C-A615-28094A2EBC6F}" srcOrd="1" destOrd="0" presId="urn:microsoft.com/office/officeart/2005/8/layout/bProcess2"/>
    <dgm:cxn modelId="{B53303B9-FFFF-B442-ACD2-E400263C1871}" type="presParOf" srcId="{E3528FF0-C622-B64C-9486-4F27B2E95947}" destId="{6C901E51-102F-754A-9EAD-54CFF20C70E9}" srcOrd="3" destOrd="0" presId="urn:microsoft.com/office/officeart/2005/8/layout/bProcess2"/>
    <dgm:cxn modelId="{937480C2-EAC8-984A-AFA0-E2C6A09DBC8D}" type="presParOf" srcId="{E3528FF0-C622-B64C-9486-4F27B2E95947}" destId="{AAB13673-6E32-0944-BE36-20F17CBD331D}" srcOrd="4" destOrd="0" presId="urn:microsoft.com/office/officeart/2005/8/layout/bProcess2"/>
    <dgm:cxn modelId="{4D820D65-5B93-6442-A881-2EA4C5CC6232}" type="presParOf" srcId="{AAB13673-6E32-0944-BE36-20F17CBD331D}" destId="{83F39B56-FFCF-6041-BA3E-220E9136C379}" srcOrd="0" destOrd="0" presId="urn:microsoft.com/office/officeart/2005/8/layout/bProcess2"/>
    <dgm:cxn modelId="{9B4F442B-0B8F-F14A-ABEB-DD59AE9F22DA}" type="presParOf" srcId="{AAB13673-6E32-0944-BE36-20F17CBD331D}" destId="{ACCA3470-2537-5D42-9DA1-9EB26EBA9084}" srcOrd="1" destOrd="0" presId="urn:microsoft.com/office/officeart/2005/8/layout/bProcess2"/>
    <dgm:cxn modelId="{2DDFF5B4-C50A-7F45-97B2-12B86D1396FB}" type="presParOf" srcId="{E3528FF0-C622-B64C-9486-4F27B2E95947}" destId="{0F4C06DB-55B2-9147-9B59-C6DC2526EBD4}" srcOrd="5" destOrd="0" presId="urn:microsoft.com/office/officeart/2005/8/layout/bProcess2"/>
    <dgm:cxn modelId="{5C7B3F86-3008-6944-A11F-F14FB69CFFEA}" type="presParOf" srcId="{E3528FF0-C622-B64C-9486-4F27B2E95947}" destId="{1A53D180-7373-714C-A1F4-FB35FFF803F4}" srcOrd="6" destOrd="0" presId="urn:microsoft.com/office/officeart/2005/8/layout/bProcess2"/>
    <dgm:cxn modelId="{3A57B3AF-1A73-D34D-8F89-3DC8EAFB712B}" type="presParOf" srcId="{1A53D180-7373-714C-A1F4-FB35FFF803F4}" destId="{CF4D106B-6873-2F41-B7FB-B11B2E1317BF}" srcOrd="0" destOrd="0" presId="urn:microsoft.com/office/officeart/2005/8/layout/bProcess2"/>
    <dgm:cxn modelId="{8DDF44D2-4D4C-7D49-95D1-72FE3D3C51F6}" type="presParOf" srcId="{1A53D180-7373-714C-A1F4-FB35FFF803F4}" destId="{995D29F3-AC63-8843-A87C-A8ECC583B85D}" srcOrd="1" destOrd="0" presId="urn:microsoft.com/office/officeart/2005/8/layout/bProcess2"/>
    <dgm:cxn modelId="{40FD00BC-C36D-6540-B589-08FA2451959D}" type="presParOf" srcId="{E3528FF0-C622-B64C-9486-4F27B2E95947}" destId="{0738AFD0-88CD-EE41-A58A-3A42FF158816}" srcOrd="7" destOrd="0" presId="urn:microsoft.com/office/officeart/2005/8/layout/bProcess2"/>
    <dgm:cxn modelId="{B7034FD7-BFC0-8A46-99AD-E110DB7D64BA}" type="presParOf" srcId="{E3528FF0-C622-B64C-9486-4F27B2E95947}" destId="{B6BE7891-2255-2742-BF10-7400C667C1A0}" srcOrd="8" destOrd="0" presId="urn:microsoft.com/office/officeart/2005/8/layout/bProcess2"/>
    <dgm:cxn modelId="{AFD24C3D-7355-6246-BCD8-123209BA9592}" type="presParOf" srcId="{B6BE7891-2255-2742-BF10-7400C667C1A0}" destId="{906748D1-665E-664F-8989-1BD8A1942C25}" srcOrd="0" destOrd="0" presId="urn:microsoft.com/office/officeart/2005/8/layout/bProcess2"/>
    <dgm:cxn modelId="{42A11A5C-9E52-DD45-826D-669C9AEE90EE}" type="presParOf" srcId="{B6BE7891-2255-2742-BF10-7400C667C1A0}" destId="{7509D041-3AAF-2D49-8A37-409874B031E0}" srcOrd="1" destOrd="0" presId="urn:microsoft.com/office/officeart/2005/8/layout/bProcess2"/>
    <dgm:cxn modelId="{DA1B65FE-7DF0-D84B-9DBA-8ECD4A5F7ACC}" type="presParOf" srcId="{E3528FF0-C622-B64C-9486-4F27B2E95947}" destId="{BCDBD178-22D7-BB46-B54B-11234D1A42F6}" srcOrd="9" destOrd="0" presId="urn:microsoft.com/office/officeart/2005/8/layout/bProcess2"/>
    <dgm:cxn modelId="{0F10BFD6-6D91-2349-926B-FD56FA5CA7B5}" type="presParOf" srcId="{E3528FF0-C622-B64C-9486-4F27B2E95947}" destId="{3EE9C6F2-EA24-4B4B-8140-3E0173D3799C}" srcOrd="10" destOrd="0" presId="urn:microsoft.com/office/officeart/2005/8/layout/bProcess2"/>
    <dgm:cxn modelId="{AC5DE9E4-DE12-084B-8354-4ACC9148CFAB}" type="presParOf" srcId="{3EE9C6F2-EA24-4B4B-8140-3E0173D3799C}" destId="{9D7637EC-C78B-954A-8F51-50CA54108462}" srcOrd="0" destOrd="0" presId="urn:microsoft.com/office/officeart/2005/8/layout/bProcess2"/>
    <dgm:cxn modelId="{88A23179-F0F8-5D44-BE3A-21976EF6E3AB}" type="presParOf" srcId="{3EE9C6F2-EA24-4B4B-8140-3E0173D3799C}" destId="{D422BD8B-8123-F845-8A26-69530242B66C}" srcOrd="1" destOrd="0" presId="urn:microsoft.com/office/officeart/2005/8/layout/bProcess2"/>
    <dgm:cxn modelId="{682CDB3D-CF6D-9948-AC18-792C54F23826}" type="presParOf" srcId="{E3528FF0-C622-B64C-9486-4F27B2E95947}" destId="{598DEA7D-C2AE-F245-B89A-259A3F4C9282}" srcOrd="11" destOrd="0" presId="urn:microsoft.com/office/officeart/2005/8/layout/bProcess2"/>
    <dgm:cxn modelId="{88483C98-D10F-724E-A05F-59F3E5F05399}" type="presParOf" srcId="{E3528FF0-C622-B64C-9486-4F27B2E95947}" destId="{03FAC345-5676-5047-98D2-E32FDC291BAA}" srcOrd="12" destOrd="0" presId="urn:microsoft.com/office/officeart/2005/8/layout/bProcess2"/>
    <dgm:cxn modelId="{A9E3DEB9-1B16-2D49-9000-9F5EA70C398F}" type="presParOf" srcId="{03FAC345-5676-5047-98D2-E32FDC291BAA}" destId="{C2AE6740-896D-4A46-8C67-D7C10C9BD0FC}" srcOrd="0" destOrd="0" presId="urn:microsoft.com/office/officeart/2005/8/layout/bProcess2"/>
    <dgm:cxn modelId="{C1CB9C53-7E43-AB4B-83B2-8E078083A6E9}" type="presParOf" srcId="{03FAC345-5676-5047-98D2-E32FDC291BAA}" destId="{7051FCA2-2D7A-024A-9D51-DD2F2B2983F0}" srcOrd="1" destOrd="0" presId="urn:microsoft.com/office/officeart/2005/8/layout/bProcess2"/>
    <dgm:cxn modelId="{6C1A0A17-BAFC-C346-8D80-8486A9547BAB}" type="presParOf" srcId="{E3528FF0-C622-B64C-9486-4F27B2E95947}" destId="{524E81CD-3F55-F540-91CB-01D4E6925512}" srcOrd="13" destOrd="0" presId="urn:microsoft.com/office/officeart/2005/8/layout/bProcess2"/>
    <dgm:cxn modelId="{168C6CB3-0ECE-7D41-B8E3-B84FBA75B457}" type="presParOf" srcId="{E3528FF0-C622-B64C-9486-4F27B2E95947}" destId="{711A78CB-9B1D-1044-B0E6-D918B7CDFDD1}" srcOrd="14" destOrd="0" presId="urn:microsoft.com/office/officeart/2005/8/layout/bProcess2"/>
    <dgm:cxn modelId="{60C02386-E644-7C4D-9D06-5E9F57D6647D}" type="presParOf" srcId="{711A78CB-9B1D-1044-B0E6-D918B7CDFDD1}" destId="{E2977312-9738-AC4C-B875-C94FE2829C95}" srcOrd="0" destOrd="0" presId="urn:microsoft.com/office/officeart/2005/8/layout/bProcess2"/>
    <dgm:cxn modelId="{61E46432-71A8-F444-85BC-D2DEF489296A}" type="presParOf" srcId="{711A78CB-9B1D-1044-B0E6-D918B7CDFDD1}" destId="{41C81051-3D6D-6E4F-91A4-D06F9EF2F375}" srcOrd="1" destOrd="0" presId="urn:microsoft.com/office/officeart/2005/8/layout/bProcess2"/>
    <dgm:cxn modelId="{5F529D97-2F8D-D745-AADA-C631BB63CCD4}" type="presParOf" srcId="{E3528FF0-C622-B64C-9486-4F27B2E95947}" destId="{668CE1E7-D5B8-4E4D-86D7-FEA4BB8617F4}" srcOrd="15" destOrd="0" presId="urn:microsoft.com/office/officeart/2005/8/layout/bProcess2"/>
    <dgm:cxn modelId="{F132E8CC-AD88-6547-9A37-FC70BF1AB862}" type="presParOf" srcId="{E3528FF0-C622-B64C-9486-4F27B2E95947}" destId="{18DF461E-82E4-A545-A2A5-5F62CE0D6450}"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62A73-95C6-9645-8327-16CA822C22E7}" type="doc">
      <dgm:prSet loTypeId="urn:microsoft.com/office/officeart/2005/8/layout/radial1" loCatId="" qsTypeId="urn:microsoft.com/office/officeart/2005/8/quickstyle/simple4" qsCatId="simple" csTypeId="urn:microsoft.com/office/officeart/2005/8/colors/colorful2" csCatId="colorful" phldr="1"/>
      <dgm:spPr/>
      <dgm:t>
        <a:bodyPr/>
        <a:lstStyle/>
        <a:p>
          <a:endParaRPr lang="en-US"/>
        </a:p>
      </dgm:t>
    </dgm:pt>
    <dgm:pt modelId="{15A72F47-722A-8444-845F-1A74BFD08433}">
      <dgm:prSet phldrT="[Text]"/>
      <dgm:spPr/>
      <dgm:t>
        <a:bodyPr/>
        <a:lstStyle/>
        <a:p>
          <a:r>
            <a:rPr lang="en-US" dirty="0" smtClean="0"/>
            <a:t>Publisher</a:t>
          </a:r>
          <a:endParaRPr lang="en-US" dirty="0"/>
        </a:p>
      </dgm:t>
    </dgm:pt>
    <dgm:pt modelId="{A9C13B45-62C5-0F4D-A9EC-A0B8099FA0A7}" type="parTrans" cxnId="{5A7C796D-6349-2E49-B064-85995AEA3E30}">
      <dgm:prSet/>
      <dgm:spPr/>
      <dgm:t>
        <a:bodyPr/>
        <a:lstStyle/>
        <a:p>
          <a:endParaRPr lang="en-US"/>
        </a:p>
      </dgm:t>
    </dgm:pt>
    <dgm:pt modelId="{582AA457-D40E-B549-B8A1-E347FEFAD4B5}" type="sibTrans" cxnId="{5A7C796D-6349-2E49-B064-85995AEA3E30}">
      <dgm:prSet/>
      <dgm:spPr/>
      <dgm:t>
        <a:bodyPr/>
        <a:lstStyle/>
        <a:p>
          <a:endParaRPr lang="en-US"/>
        </a:p>
      </dgm:t>
    </dgm:pt>
    <dgm:pt modelId="{16E93B12-B37D-4B45-9E2B-CEB82C05AED5}">
      <dgm:prSet phldrT="[Text]"/>
      <dgm:spPr/>
      <dgm:t>
        <a:bodyPr/>
        <a:lstStyle/>
        <a:p>
          <a:r>
            <a:rPr lang="en-US" dirty="0" smtClean="0"/>
            <a:t>Artists</a:t>
          </a:r>
          <a:endParaRPr lang="en-US" dirty="0"/>
        </a:p>
      </dgm:t>
    </dgm:pt>
    <dgm:pt modelId="{197E0A2F-05B3-684E-8F6D-D2E2DC7CFE60}" type="parTrans" cxnId="{4633EFC6-166C-B04C-A711-FA0D124A51E1}">
      <dgm:prSet/>
      <dgm:spPr/>
      <dgm:t>
        <a:bodyPr/>
        <a:lstStyle/>
        <a:p>
          <a:endParaRPr lang="en-US"/>
        </a:p>
      </dgm:t>
    </dgm:pt>
    <dgm:pt modelId="{3608B04A-394C-D643-BCE0-22F46415AFDE}" type="sibTrans" cxnId="{4633EFC6-166C-B04C-A711-FA0D124A51E1}">
      <dgm:prSet/>
      <dgm:spPr/>
      <dgm:t>
        <a:bodyPr/>
        <a:lstStyle/>
        <a:p>
          <a:endParaRPr lang="en-US"/>
        </a:p>
      </dgm:t>
    </dgm:pt>
    <dgm:pt modelId="{29DBE8AC-EAC3-F240-B55F-882BBB60582E}">
      <dgm:prSet phldrT="[Text]"/>
      <dgm:spPr/>
      <dgm:t>
        <a:bodyPr/>
        <a:lstStyle/>
        <a:p>
          <a:r>
            <a:rPr lang="en-US" dirty="0" err="1" smtClean="0"/>
            <a:t>Playtesters</a:t>
          </a:r>
          <a:endParaRPr lang="en-US" dirty="0"/>
        </a:p>
      </dgm:t>
    </dgm:pt>
    <dgm:pt modelId="{AE654561-1CF1-BE49-957A-8B1C73C18EB4}" type="parTrans" cxnId="{72F41B76-A06D-E24E-82AF-5243C4E0E1D4}">
      <dgm:prSet/>
      <dgm:spPr/>
      <dgm:t>
        <a:bodyPr/>
        <a:lstStyle/>
        <a:p>
          <a:endParaRPr lang="en-US"/>
        </a:p>
      </dgm:t>
    </dgm:pt>
    <dgm:pt modelId="{F267F16C-7700-994D-B285-5E28E6CDCF5A}" type="sibTrans" cxnId="{72F41B76-A06D-E24E-82AF-5243C4E0E1D4}">
      <dgm:prSet/>
      <dgm:spPr/>
      <dgm:t>
        <a:bodyPr/>
        <a:lstStyle/>
        <a:p>
          <a:endParaRPr lang="en-US"/>
        </a:p>
      </dgm:t>
    </dgm:pt>
    <dgm:pt modelId="{F31B4DCB-81D5-004E-8861-B407D31EBB62}">
      <dgm:prSet phldrT="[Text]"/>
      <dgm:spPr/>
      <dgm:t>
        <a:bodyPr/>
        <a:lstStyle/>
        <a:p>
          <a:r>
            <a:rPr lang="en-US" dirty="0" smtClean="0"/>
            <a:t>Designers</a:t>
          </a:r>
          <a:endParaRPr lang="en-US" dirty="0"/>
        </a:p>
      </dgm:t>
    </dgm:pt>
    <dgm:pt modelId="{12B5C9E6-A500-C04A-BFB4-7567D22E32F4}" type="parTrans" cxnId="{76312078-DFF8-B344-AA02-84039FD2BE1A}">
      <dgm:prSet/>
      <dgm:spPr/>
      <dgm:t>
        <a:bodyPr/>
        <a:lstStyle/>
        <a:p>
          <a:endParaRPr lang="en-US"/>
        </a:p>
      </dgm:t>
    </dgm:pt>
    <dgm:pt modelId="{9857DD43-9877-8D4E-89F5-CBA67F9ECA47}" type="sibTrans" cxnId="{76312078-DFF8-B344-AA02-84039FD2BE1A}">
      <dgm:prSet/>
      <dgm:spPr/>
      <dgm:t>
        <a:bodyPr/>
        <a:lstStyle/>
        <a:p>
          <a:endParaRPr lang="en-US"/>
        </a:p>
      </dgm:t>
    </dgm:pt>
    <dgm:pt modelId="{C5F042C2-3B8C-0B49-B0F5-389B9E32AA17}">
      <dgm:prSet phldrT="[Text]"/>
      <dgm:spPr/>
      <dgm:t>
        <a:bodyPr/>
        <a:lstStyle/>
        <a:p>
          <a:r>
            <a:rPr lang="en-US" dirty="0" smtClean="0"/>
            <a:t>Distributors</a:t>
          </a:r>
          <a:endParaRPr lang="en-US" dirty="0"/>
        </a:p>
      </dgm:t>
    </dgm:pt>
    <dgm:pt modelId="{5F850783-A01B-0944-91C6-A9F279BEBEA6}" type="parTrans" cxnId="{B02B390B-F862-7644-8880-368804E76DC1}">
      <dgm:prSet/>
      <dgm:spPr/>
      <dgm:t>
        <a:bodyPr/>
        <a:lstStyle/>
        <a:p>
          <a:endParaRPr lang="en-US"/>
        </a:p>
      </dgm:t>
    </dgm:pt>
    <dgm:pt modelId="{AA1EF4F0-F185-DB40-A232-2B7CAEADCA9B}" type="sibTrans" cxnId="{B02B390B-F862-7644-8880-368804E76DC1}">
      <dgm:prSet/>
      <dgm:spPr/>
      <dgm:t>
        <a:bodyPr/>
        <a:lstStyle/>
        <a:p>
          <a:endParaRPr lang="en-US"/>
        </a:p>
      </dgm:t>
    </dgm:pt>
    <dgm:pt modelId="{06DF7A33-64D8-2441-9FFB-BF64D5E46080}">
      <dgm:prSet/>
      <dgm:spPr/>
      <dgm:t>
        <a:bodyPr/>
        <a:lstStyle/>
        <a:p>
          <a:r>
            <a:rPr lang="en-US" dirty="0" smtClean="0"/>
            <a:t>Retailers</a:t>
          </a:r>
          <a:endParaRPr lang="en-US" dirty="0"/>
        </a:p>
      </dgm:t>
    </dgm:pt>
    <dgm:pt modelId="{C57DAA10-FBFE-EA42-A5D3-B5319AFA4059}" type="parTrans" cxnId="{AD3764BC-4498-D74E-AF62-0430BA2E25C9}">
      <dgm:prSet/>
      <dgm:spPr/>
      <dgm:t>
        <a:bodyPr/>
        <a:lstStyle/>
        <a:p>
          <a:endParaRPr lang="en-US"/>
        </a:p>
      </dgm:t>
    </dgm:pt>
    <dgm:pt modelId="{5DCEDA73-0627-6E41-B78D-39E89E151B2F}" type="sibTrans" cxnId="{AD3764BC-4498-D74E-AF62-0430BA2E25C9}">
      <dgm:prSet/>
      <dgm:spPr/>
      <dgm:t>
        <a:bodyPr/>
        <a:lstStyle/>
        <a:p>
          <a:endParaRPr lang="en-US"/>
        </a:p>
      </dgm:t>
    </dgm:pt>
    <dgm:pt modelId="{59224367-FCDC-C747-B755-5A1C863A03C5}">
      <dgm:prSet/>
      <dgm:spPr/>
      <dgm:t>
        <a:bodyPr/>
        <a:lstStyle/>
        <a:p>
          <a:r>
            <a:rPr lang="en-US" dirty="0" smtClean="0"/>
            <a:t>Customers</a:t>
          </a:r>
          <a:endParaRPr lang="en-US" dirty="0"/>
        </a:p>
      </dgm:t>
    </dgm:pt>
    <dgm:pt modelId="{BA110662-8A74-624B-AD18-38C5288E8F1E}" type="parTrans" cxnId="{B4051C47-F5BC-5245-B774-C384AEA9C7BC}">
      <dgm:prSet/>
      <dgm:spPr/>
      <dgm:t>
        <a:bodyPr/>
        <a:lstStyle/>
        <a:p>
          <a:endParaRPr lang="en-US"/>
        </a:p>
      </dgm:t>
    </dgm:pt>
    <dgm:pt modelId="{CCD0A9D8-C28E-BF41-B940-7A8881564384}" type="sibTrans" cxnId="{B4051C47-F5BC-5245-B774-C384AEA9C7BC}">
      <dgm:prSet/>
      <dgm:spPr/>
      <dgm:t>
        <a:bodyPr/>
        <a:lstStyle/>
        <a:p>
          <a:endParaRPr lang="en-US"/>
        </a:p>
      </dgm:t>
    </dgm:pt>
    <dgm:pt modelId="{FDCCF8D1-99F9-EF4F-BD3F-971F93C660E2}">
      <dgm:prSet/>
      <dgm:spPr/>
      <dgm:t>
        <a:bodyPr/>
        <a:lstStyle/>
        <a:p>
          <a:r>
            <a:rPr lang="en-US" dirty="0" smtClean="0"/>
            <a:t>Printers &amp; Suppliers</a:t>
          </a:r>
          <a:endParaRPr lang="en-US" dirty="0"/>
        </a:p>
      </dgm:t>
    </dgm:pt>
    <dgm:pt modelId="{8D57DC78-A36D-BA48-A65B-3DC044162C47}" type="parTrans" cxnId="{A30A170F-9837-F044-A987-3BDAD13B5D7A}">
      <dgm:prSet/>
      <dgm:spPr/>
      <dgm:t>
        <a:bodyPr/>
        <a:lstStyle/>
        <a:p>
          <a:endParaRPr lang="en-US"/>
        </a:p>
      </dgm:t>
    </dgm:pt>
    <dgm:pt modelId="{68FC68B0-BBF7-A547-83B3-9DC61B8E7165}" type="sibTrans" cxnId="{A30A170F-9837-F044-A987-3BDAD13B5D7A}">
      <dgm:prSet/>
      <dgm:spPr/>
      <dgm:t>
        <a:bodyPr/>
        <a:lstStyle/>
        <a:p>
          <a:endParaRPr lang="en-US"/>
        </a:p>
      </dgm:t>
    </dgm:pt>
    <dgm:pt modelId="{F6DF3276-A232-1C4A-83DE-C2271FC1EE58}">
      <dgm:prSet/>
      <dgm:spPr/>
      <dgm:t>
        <a:bodyPr/>
        <a:lstStyle/>
        <a:p>
          <a:r>
            <a:rPr lang="en-US" dirty="0" smtClean="0"/>
            <a:t>Editors &amp; Developers</a:t>
          </a:r>
          <a:endParaRPr lang="en-US" dirty="0"/>
        </a:p>
      </dgm:t>
    </dgm:pt>
    <dgm:pt modelId="{77DB9C53-B864-0E4D-B528-F3C5B3A583C8}" type="parTrans" cxnId="{4207D263-E2DB-844E-AFB2-D6A2F9F23A97}">
      <dgm:prSet/>
      <dgm:spPr/>
      <dgm:t>
        <a:bodyPr/>
        <a:lstStyle/>
        <a:p>
          <a:endParaRPr lang="en-US"/>
        </a:p>
      </dgm:t>
    </dgm:pt>
    <dgm:pt modelId="{668AF434-803F-BE40-A768-0F32F9358C43}" type="sibTrans" cxnId="{4207D263-E2DB-844E-AFB2-D6A2F9F23A97}">
      <dgm:prSet/>
      <dgm:spPr/>
      <dgm:t>
        <a:bodyPr/>
        <a:lstStyle/>
        <a:p>
          <a:endParaRPr lang="en-US"/>
        </a:p>
      </dgm:t>
    </dgm:pt>
    <dgm:pt modelId="{7C5754B4-DD5B-F646-810F-4F0C58D4FA16}" type="pres">
      <dgm:prSet presAssocID="{B0062A73-95C6-9645-8327-16CA822C22E7}" presName="cycle" presStyleCnt="0">
        <dgm:presLayoutVars>
          <dgm:chMax val="1"/>
          <dgm:dir/>
          <dgm:animLvl val="ctr"/>
          <dgm:resizeHandles val="exact"/>
        </dgm:presLayoutVars>
      </dgm:prSet>
      <dgm:spPr/>
      <dgm:t>
        <a:bodyPr/>
        <a:lstStyle/>
        <a:p>
          <a:endParaRPr lang="en-US"/>
        </a:p>
      </dgm:t>
    </dgm:pt>
    <dgm:pt modelId="{AED22C5A-015A-D546-BA58-E2FEAC3A433E}" type="pres">
      <dgm:prSet presAssocID="{15A72F47-722A-8444-845F-1A74BFD08433}" presName="centerShape" presStyleLbl="node0" presStyleIdx="0" presStyleCnt="1"/>
      <dgm:spPr/>
      <dgm:t>
        <a:bodyPr/>
        <a:lstStyle/>
        <a:p>
          <a:endParaRPr lang="en-US"/>
        </a:p>
      </dgm:t>
    </dgm:pt>
    <dgm:pt modelId="{DB242777-87A8-D742-82C9-8314201B6B60}" type="pres">
      <dgm:prSet presAssocID="{197E0A2F-05B3-684E-8F6D-D2E2DC7CFE60}" presName="Name9" presStyleLbl="parChTrans1D2" presStyleIdx="0" presStyleCnt="8"/>
      <dgm:spPr/>
      <dgm:t>
        <a:bodyPr/>
        <a:lstStyle/>
        <a:p>
          <a:endParaRPr lang="en-US"/>
        </a:p>
      </dgm:t>
    </dgm:pt>
    <dgm:pt modelId="{5A1D77C8-4DEF-E343-A7CF-1A75B07A1E26}" type="pres">
      <dgm:prSet presAssocID="{197E0A2F-05B3-684E-8F6D-D2E2DC7CFE60}" presName="connTx" presStyleLbl="parChTrans1D2" presStyleIdx="0" presStyleCnt="8"/>
      <dgm:spPr/>
      <dgm:t>
        <a:bodyPr/>
        <a:lstStyle/>
        <a:p>
          <a:endParaRPr lang="en-US"/>
        </a:p>
      </dgm:t>
    </dgm:pt>
    <dgm:pt modelId="{226D7721-743F-9C45-9116-09F3C403C77E}" type="pres">
      <dgm:prSet presAssocID="{16E93B12-B37D-4B45-9E2B-CEB82C05AED5}" presName="node" presStyleLbl="node1" presStyleIdx="0" presStyleCnt="8">
        <dgm:presLayoutVars>
          <dgm:bulletEnabled val="1"/>
        </dgm:presLayoutVars>
      </dgm:prSet>
      <dgm:spPr/>
      <dgm:t>
        <a:bodyPr/>
        <a:lstStyle/>
        <a:p>
          <a:endParaRPr lang="en-US"/>
        </a:p>
      </dgm:t>
    </dgm:pt>
    <dgm:pt modelId="{7363153F-1973-FA4E-B8AE-C557E850D9F5}" type="pres">
      <dgm:prSet presAssocID="{AE654561-1CF1-BE49-957A-8B1C73C18EB4}" presName="Name9" presStyleLbl="parChTrans1D2" presStyleIdx="1" presStyleCnt="8"/>
      <dgm:spPr/>
      <dgm:t>
        <a:bodyPr/>
        <a:lstStyle/>
        <a:p>
          <a:endParaRPr lang="en-US"/>
        </a:p>
      </dgm:t>
    </dgm:pt>
    <dgm:pt modelId="{B2E2AF83-C94E-D145-A55F-51B143F9D137}" type="pres">
      <dgm:prSet presAssocID="{AE654561-1CF1-BE49-957A-8B1C73C18EB4}" presName="connTx" presStyleLbl="parChTrans1D2" presStyleIdx="1" presStyleCnt="8"/>
      <dgm:spPr/>
      <dgm:t>
        <a:bodyPr/>
        <a:lstStyle/>
        <a:p>
          <a:endParaRPr lang="en-US"/>
        </a:p>
      </dgm:t>
    </dgm:pt>
    <dgm:pt modelId="{28CB29B0-2FB7-BF40-B878-81C7C4ACBA1C}" type="pres">
      <dgm:prSet presAssocID="{29DBE8AC-EAC3-F240-B55F-882BBB60582E}" presName="node" presStyleLbl="node1" presStyleIdx="1" presStyleCnt="8">
        <dgm:presLayoutVars>
          <dgm:bulletEnabled val="1"/>
        </dgm:presLayoutVars>
      </dgm:prSet>
      <dgm:spPr/>
      <dgm:t>
        <a:bodyPr/>
        <a:lstStyle/>
        <a:p>
          <a:endParaRPr lang="en-US"/>
        </a:p>
      </dgm:t>
    </dgm:pt>
    <dgm:pt modelId="{84DBFAA2-98BA-8A46-8B18-8FEEEB913D45}" type="pres">
      <dgm:prSet presAssocID="{12B5C9E6-A500-C04A-BFB4-7567D22E32F4}" presName="Name9" presStyleLbl="parChTrans1D2" presStyleIdx="2" presStyleCnt="8"/>
      <dgm:spPr/>
      <dgm:t>
        <a:bodyPr/>
        <a:lstStyle/>
        <a:p>
          <a:endParaRPr lang="en-US"/>
        </a:p>
      </dgm:t>
    </dgm:pt>
    <dgm:pt modelId="{F6F26364-CD73-E640-B29B-8D8842F13463}" type="pres">
      <dgm:prSet presAssocID="{12B5C9E6-A500-C04A-BFB4-7567D22E32F4}" presName="connTx" presStyleLbl="parChTrans1D2" presStyleIdx="2" presStyleCnt="8"/>
      <dgm:spPr/>
      <dgm:t>
        <a:bodyPr/>
        <a:lstStyle/>
        <a:p>
          <a:endParaRPr lang="en-US"/>
        </a:p>
      </dgm:t>
    </dgm:pt>
    <dgm:pt modelId="{0F3FBA3C-921D-8646-AF12-E5B540A80827}" type="pres">
      <dgm:prSet presAssocID="{F31B4DCB-81D5-004E-8861-B407D31EBB62}" presName="node" presStyleLbl="node1" presStyleIdx="2" presStyleCnt="8">
        <dgm:presLayoutVars>
          <dgm:bulletEnabled val="1"/>
        </dgm:presLayoutVars>
      </dgm:prSet>
      <dgm:spPr/>
      <dgm:t>
        <a:bodyPr/>
        <a:lstStyle/>
        <a:p>
          <a:endParaRPr lang="en-US"/>
        </a:p>
      </dgm:t>
    </dgm:pt>
    <dgm:pt modelId="{34D1B809-7ACC-CD44-98E4-EDCD26713547}" type="pres">
      <dgm:prSet presAssocID="{5F850783-A01B-0944-91C6-A9F279BEBEA6}" presName="Name9" presStyleLbl="parChTrans1D2" presStyleIdx="3" presStyleCnt="8"/>
      <dgm:spPr/>
      <dgm:t>
        <a:bodyPr/>
        <a:lstStyle/>
        <a:p>
          <a:endParaRPr lang="en-US"/>
        </a:p>
      </dgm:t>
    </dgm:pt>
    <dgm:pt modelId="{75A3539F-CE20-F34D-B328-F28D0F4A5D04}" type="pres">
      <dgm:prSet presAssocID="{5F850783-A01B-0944-91C6-A9F279BEBEA6}" presName="connTx" presStyleLbl="parChTrans1D2" presStyleIdx="3" presStyleCnt="8"/>
      <dgm:spPr/>
      <dgm:t>
        <a:bodyPr/>
        <a:lstStyle/>
        <a:p>
          <a:endParaRPr lang="en-US"/>
        </a:p>
      </dgm:t>
    </dgm:pt>
    <dgm:pt modelId="{1C02563A-9951-1747-8BBF-4BBECCFB7014}" type="pres">
      <dgm:prSet presAssocID="{C5F042C2-3B8C-0B49-B0F5-389B9E32AA17}" presName="node" presStyleLbl="node1" presStyleIdx="3" presStyleCnt="8">
        <dgm:presLayoutVars>
          <dgm:bulletEnabled val="1"/>
        </dgm:presLayoutVars>
      </dgm:prSet>
      <dgm:spPr/>
      <dgm:t>
        <a:bodyPr/>
        <a:lstStyle/>
        <a:p>
          <a:endParaRPr lang="en-US"/>
        </a:p>
      </dgm:t>
    </dgm:pt>
    <dgm:pt modelId="{F0D4FD52-8E97-5141-BFB2-3B2A64CB1B8B}" type="pres">
      <dgm:prSet presAssocID="{C57DAA10-FBFE-EA42-A5D3-B5319AFA4059}" presName="Name9" presStyleLbl="parChTrans1D2" presStyleIdx="4" presStyleCnt="8"/>
      <dgm:spPr/>
      <dgm:t>
        <a:bodyPr/>
        <a:lstStyle/>
        <a:p>
          <a:endParaRPr lang="en-US"/>
        </a:p>
      </dgm:t>
    </dgm:pt>
    <dgm:pt modelId="{FADFE0CD-1D56-D245-A4F8-786225578DA8}" type="pres">
      <dgm:prSet presAssocID="{C57DAA10-FBFE-EA42-A5D3-B5319AFA4059}" presName="connTx" presStyleLbl="parChTrans1D2" presStyleIdx="4" presStyleCnt="8"/>
      <dgm:spPr/>
      <dgm:t>
        <a:bodyPr/>
        <a:lstStyle/>
        <a:p>
          <a:endParaRPr lang="en-US"/>
        </a:p>
      </dgm:t>
    </dgm:pt>
    <dgm:pt modelId="{1B11BB91-44B2-4F49-9DB4-3A9BF9FA85BC}" type="pres">
      <dgm:prSet presAssocID="{06DF7A33-64D8-2441-9FFB-BF64D5E46080}" presName="node" presStyleLbl="node1" presStyleIdx="4" presStyleCnt="8">
        <dgm:presLayoutVars>
          <dgm:bulletEnabled val="1"/>
        </dgm:presLayoutVars>
      </dgm:prSet>
      <dgm:spPr/>
      <dgm:t>
        <a:bodyPr/>
        <a:lstStyle/>
        <a:p>
          <a:endParaRPr lang="en-US"/>
        </a:p>
      </dgm:t>
    </dgm:pt>
    <dgm:pt modelId="{8C4369D0-3953-614C-99DA-864FDA3D517D}" type="pres">
      <dgm:prSet presAssocID="{BA110662-8A74-624B-AD18-38C5288E8F1E}" presName="Name9" presStyleLbl="parChTrans1D2" presStyleIdx="5" presStyleCnt="8"/>
      <dgm:spPr/>
      <dgm:t>
        <a:bodyPr/>
        <a:lstStyle/>
        <a:p>
          <a:endParaRPr lang="en-US"/>
        </a:p>
      </dgm:t>
    </dgm:pt>
    <dgm:pt modelId="{B9EC0D8E-4E7C-AA48-9E96-5C342AB54F35}" type="pres">
      <dgm:prSet presAssocID="{BA110662-8A74-624B-AD18-38C5288E8F1E}" presName="connTx" presStyleLbl="parChTrans1D2" presStyleIdx="5" presStyleCnt="8"/>
      <dgm:spPr/>
      <dgm:t>
        <a:bodyPr/>
        <a:lstStyle/>
        <a:p>
          <a:endParaRPr lang="en-US"/>
        </a:p>
      </dgm:t>
    </dgm:pt>
    <dgm:pt modelId="{D4CB2DC4-4165-C74A-B728-275171C7B709}" type="pres">
      <dgm:prSet presAssocID="{59224367-FCDC-C747-B755-5A1C863A03C5}" presName="node" presStyleLbl="node1" presStyleIdx="5" presStyleCnt="8">
        <dgm:presLayoutVars>
          <dgm:bulletEnabled val="1"/>
        </dgm:presLayoutVars>
      </dgm:prSet>
      <dgm:spPr/>
      <dgm:t>
        <a:bodyPr/>
        <a:lstStyle/>
        <a:p>
          <a:endParaRPr lang="en-US"/>
        </a:p>
      </dgm:t>
    </dgm:pt>
    <dgm:pt modelId="{2F98EFDE-6C04-6F4C-AB20-0B3215022F1C}" type="pres">
      <dgm:prSet presAssocID="{8D57DC78-A36D-BA48-A65B-3DC044162C47}" presName="Name9" presStyleLbl="parChTrans1D2" presStyleIdx="6" presStyleCnt="8"/>
      <dgm:spPr/>
      <dgm:t>
        <a:bodyPr/>
        <a:lstStyle/>
        <a:p>
          <a:endParaRPr lang="en-US"/>
        </a:p>
      </dgm:t>
    </dgm:pt>
    <dgm:pt modelId="{394E35F7-B736-304C-8A60-A696D0097EA5}" type="pres">
      <dgm:prSet presAssocID="{8D57DC78-A36D-BA48-A65B-3DC044162C47}" presName="connTx" presStyleLbl="parChTrans1D2" presStyleIdx="6" presStyleCnt="8"/>
      <dgm:spPr/>
      <dgm:t>
        <a:bodyPr/>
        <a:lstStyle/>
        <a:p>
          <a:endParaRPr lang="en-US"/>
        </a:p>
      </dgm:t>
    </dgm:pt>
    <dgm:pt modelId="{80D9B46C-4543-684B-B835-AB1634DEFFAF}" type="pres">
      <dgm:prSet presAssocID="{FDCCF8D1-99F9-EF4F-BD3F-971F93C660E2}" presName="node" presStyleLbl="node1" presStyleIdx="6" presStyleCnt="8">
        <dgm:presLayoutVars>
          <dgm:bulletEnabled val="1"/>
        </dgm:presLayoutVars>
      </dgm:prSet>
      <dgm:spPr/>
      <dgm:t>
        <a:bodyPr/>
        <a:lstStyle/>
        <a:p>
          <a:endParaRPr lang="en-US"/>
        </a:p>
      </dgm:t>
    </dgm:pt>
    <dgm:pt modelId="{D78C11A4-A48E-1041-8951-256D07350589}" type="pres">
      <dgm:prSet presAssocID="{77DB9C53-B864-0E4D-B528-F3C5B3A583C8}" presName="Name9" presStyleLbl="parChTrans1D2" presStyleIdx="7" presStyleCnt="8"/>
      <dgm:spPr/>
      <dgm:t>
        <a:bodyPr/>
        <a:lstStyle/>
        <a:p>
          <a:endParaRPr lang="en-US"/>
        </a:p>
      </dgm:t>
    </dgm:pt>
    <dgm:pt modelId="{92E78958-005D-E44E-8F04-BF6273879A43}" type="pres">
      <dgm:prSet presAssocID="{77DB9C53-B864-0E4D-B528-F3C5B3A583C8}" presName="connTx" presStyleLbl="parChTrans1D2" presStyleIdx="7" presStyleCnt="8"/>
      <dgm:spPr/>
      <dgm:t>
        <a:bodyPr/>
        <a:lstStyle/>
        <a:p>
          <a:endParaRPr lang="en-US"/>
        </a:p>
      </dgm:t>
    </dgm:pt>
    <dgm:pt modelId="{7AF861B2-838E-0C4A-AC64-F9CB4003F071}" type="pres">
      <dgm:prSet presAssocID="{F6DF3276-A232-1C4A-83DE-C2271FC1EE58}" presName="node" presStyleLbl="node1" presStyleIdx="7" presStyleCnt="8">
        <dgm:presLayoutVars>
          <dgm:bulletEnabled val="1"/>
        </dgm:presLayoutVars>
      </dgm:prSet>
      <dgm:spPr/>
      <dgm:t>
        <a:bodyPr/>
        <a:lstStyle/>
        <a:p>
          <a:endParaRPr lang="en-US"/>
        </a:p>
      </dgm:t>
    </dgm:pt>
  </dgm:ptLst>
  <dgm:cxnLst>
    <dgm:cxn modelId="{70CBE7D8-788E-534B-97A0-48958F115AAB}" type="presOf" srcId="{12B5C9E6-A500-C04A-BFB4-7567D22E32F4}" destId="{84DBFAA2-98BA-8A46-8B18-8FEEEB913D45}" srcOrd="0" destOrd="0" presId="urn:microsoft.com/office/officeart/2005/8/layout/radial1"/>
    <dgm:cxn modelId="{C5AA5E45-1DDE-FF4A-BC22-D054BF800867}" type="presOf" srcId="{B0062A73-95C6-9645-8327-16CA822C22E7}" destId="{7C5754B4-DD5B-F646-810F-4F0C58D4FA16}" srcOrd="0" destOrd="0" presId="urn:microsoft.com/office/officeart/2005/8/layout/radial1"/>
    <dgm:cxn modelId="{83656B44-46CC-B543-9EAE-91D0D7ED83CB}" type="presOf" srcId="{C5F042C2-3B8C-0B49-B0F5-389B9E32AA17}" destId="{1C02563A-9951-1747-8BBF-4BBECCFB7014}" srcOrd="0" destOrd="0" presId="urn:microsoft.com/office/officeart/2005/8/layout/radial1"/>
    <dgm:cxn modelId="{48C3E8B5-8205-8D46-ABB2-12DD058C8055}" type="presOf" srcId="{77DB9C53-B864-0E4D-B528-F3C5B3A583C8}" destId="{D78C11A4-A48E-1041-8951-256D07350589}" srcOrd="0" destOrd="0" presId="urn:microsoft.com/office/officeart/2005/8/layout/radial1"/>
    <dgm:cxn modelId="{1BD2E9DB-C914-7241-B7ED-89921820E9C9}" type="presOf" srcId="{5F850783-A01B-0944-91C6-A9F279BEBEA6}" destId="{75A3539F-CE20-F34D-B328-F28D0F4A5D04}" srcOrd="1" destOrd="0" presId="urn:microsoft.com/office/officeart/2005/8/layout/radial1"/>
    <dgm:cxn modelId="{AEB7B6D8-20E6-3F49-8973-3978036840C8}" type="presOf" srcId="{AE654561-1CF1-BE49-957A-8B1C73C18EB4}" destId="{B2E2AF83-C94E-D145-A55F-51B143F9D137}" srcOrd="1" destOrd="0" presId="urn:microsoft.com/office/officeart/2005/8/layout/radial1"/>
    <dgm:cxn modelId="{C0F24AE7-4188-CE46-9813-F6FD74D72DE8}" type="presOf" srcId="{197E0A2F-05B3-684E-8F6D-D2E2DC7CFE60}" destId="{5A1D77C8-4DEF-E343-A7CF-1A75B07A1E26}" srcOrd="1" destOrd="0" presId="urn:microsoft.com/office/officeart/2005/8/layout/radial1"/>
    <dgm:cxn modelId="{B4051C47-F5BC-5245-B774-C384AEA9C7BC}" srcId="{15A72F47-722A-8444-845F-1A74BFD08433}" destId="{59224367-FCDC-C747-B755-5A1C863A03C5}" srcOrd="5" destOrd="0" parTransId="{BA110662-8A74-624B-AD18-38C5288E8F1E}" sibTransId="{CCD0A9D8-C28E-BF41-B940-7A8881564384}"/>
    <dgm:cxn modelId="{B32F46BD-89F7-AE4C-AC66-86A6429BA05D}" type="presOf" srcId="{15A72F47-722A-8444-845F-1A74BFD08433}" destId="{AED22C5A-015A-D546-BA58-E2FEAC3A433E}" srcOrd="0" destOrd="0" presId="urn:microsoft.com/office/officeart/2005/8/layout/radial1"/>
    <dgm:cxn modelId="{B02B390B-F862-7644-8880-368804E76DC1}" srcId="{15A72F47-722A-8444-845F-1A74BFD08433}" destId="{C5F042C2-3B8C-0B49-B0F5-389B9E32AA17}" srcOrd="3" destOrd="0" parTransId="{5F850783-A01B-0944-91C6-A9F279BEBEA6}" sibTransId="{AA1EF4F0-F185-DB40-A232-2B7CAEADCA9B}"/>
    <dgm:cxn modelId="{68BF67D5-0F1E-5C43-AD2C-0AF2D0129462}" type="presOf" srcId="{8D57DC78-A36D-BA48-A65B-3DC044162C47}" destId="{2F98EFDE-6C04-6F4C-AB20-0B3215022F1C}" srcOrd="0" destOrd="0" presId="urn:microsoft.com/office/officeart/2005/8/layout/radial1"/>
    <dgm:cxn modelId="{AEE1EF49-08FD-6E40-96C7-F9D2C5C828D7}" type="presOf" srcId="{197E0A2F-05B3-684E-8F6D-D2E2DC7CFE60}" destId="{DB242777-87A8-D742-82C9-8314201B6B60}" srcOrd="0" destOrd="0" presId="urn:microsoft.com/office/officeart/2005/8/layout/radial1"/>
    <dgm:cxn modelId="{F6A301D4-37C5-BF4D-9035-77AFC7340602}" type="presOf" srcId="{5F850783-A01B-0944-91C6-A9F279BEBEA6}" destId="{34D1B809-7ACC-CD44-98E4-EDCD26713547}" srcOrd="0" destOrd="0" presId="urn:microsoft.com/office/officeart/2005/8/layout/radial1"/>
    <dgm:cxn modelId="{84F94823-5459-8742-9FA3-7EA112A7C331}" type="presOf" srcId="{AE654561-1CF1-BE49-957A-8B1C73C18EB4}" destId="{7363153F-1973-FA4E-B8AE-C557E850D9F5}" srcOrd="0" destOrd="0" presId="urn:microsoft.com/office/officeart/2005/8/layout/radial1"/>
    <dgm:cxn modelId="{72F41B76-A06D-E24E-82AF-5243C4E0E1D4}" srcId="{15A72F47-722A-8444-845F-1A74BFD08433}" destId="{29DBE8AC-EAC3-F240-B55F-882BBB60582E}" srcOrd="1" destOrd="0" parTransId="{AE654561-1CF1-BE49-957A-8B1C73C18EB4}" sibTransId="{F267F16C-7700-994D-B285-5E28E6CDCF5A}"/>
    <dgm:cxn modelId="{0E4CAB14-82AA-E341-93E5-B6BB0F202B35}" type="presOf" srcId="{59224367-FCDC-C747-B755-5A1C863A03C5}" destId="{D4CB2DC4-4165-C74A-B728-275171C7B709}" srcOrd="0" destOrd="0" presId="urn:microsoft.com/office/officeart/2005/8/layout/radial1"/>
    <dgm:cxn modelId="{BB3856A4-F3AF-7246-A0E5-92DB35FDD72F}" type="presOf" srcId="{C57DAA10-FBFE-EA42-A5D3-B5319AFA4059}" destId="{F0D4FD52-8E97-5141-BFB2-3B2A64CB1B8B}" srcOrd="0" destOrd="0" presId="urn:microsoft.com/office/officeart/2005/8/layout/radial1"/>
    <dgm:cxn modelId="{76312078-DFF8-B344-AA02-84039FD2BE1A}" srcId="{15A72F47-722A-8444-845F-1A74BFD08433}" destId="{F31B4DCB-81D5-004E-8861-B407D31EBB62}" srcOrd="2" destOrd="0" parTransId="{12B5C9E6-A500-C04A-BFB4-7567D22E32F4}" sibTransId="{9857DD43-9877-8D4E-89F5-CBA67F9ECA47}"/>
    <dgm:cxn modelId="{81E68D4B-6573-3E41-8ADB-E4A26B7A4E34}" type="presOf" srcId="{BA110662-8A74-624B-AD18-38C5288E8F1E}" destId="{B9EC0D8E-4E7C-AA48-9E96-5C342AB54F35}" srcOrd="1" destOrd="0" presId="urn:microsoft.com/office/officeart/2005/8/layout/radial1"/>
    <dgm:cxn modelId="{5A7C796D-6349-2E49-B064-85995AEA3E30}" srcId="{B0062A73-95C6-9645-8327-16CA822C22E7}" destId="{15A72F47-722A-8444-845F-1A74BFD08433}" srcOrd="0" destOrd="0" parTransId="{A9C13B45-62C5-0F4D-A9EC-A0B8099FA0A7}" sibTransId="{582AA457-D40E-B549-B8A1-E347FEFAD4B5}"/>
    <dgm:cxn modelId="{0B9291C1-36DD-7C46-A7DD-142E38004BFF}" type="presOf" srcId="{F6DF3276-A232-1C4A-83DE-C2271FC1EE58}" destId="{7AF861B2-838E-0C4A-AC64-F9CB4003F071}" srcOrd="0" destOrd="0" presId="urn:microsoft.com/office/officeart/2005/8/layout/radial1"/>
    <dgm:cxn modelId="{A30A170F-9837-F044-A987-3BDAD13B5D7A}" srcId="{15A72F47-722A-8444-845F-1A74BFD08433}" destId="{FDCCF8D1-99F9-EF4F-BD3F-971F93C660E2}" srcOrd="6" destOrd="0" parTransId="{8D57DC78-A36D-BA48-A65B-3DC044162C47}" sibTransId="{68FC68B0-BBF7-A547-83B3-9DC61B8E7165}"/>
    <dgm:cxn modelId="{EE2B1346-5372-3E42-97A3-858A46FD42E6}" type="presOf" srcId="{F31B4DCB-81D5-004E-8861-B407D31EBB62}" destId="{0F3FBA3C-921D-8646-AF12-E5B540A80827}" srcOrd="0" destOrd="0" presId="urn:microsoft.com/office/officeart/2005/8/layout/radial1"/>
    <dgm:cxn modelId="{D92F66C2-35BC-C842-BA30-D95FC95F6371}" type="presOf" srcId="{C57DAA10-FBFE-EA42-A5D3-B5319AFA4059}" destId="{FADFE0CD-1D56-D245-A4F8-786225578DA8}" srcOrd="1" destOrd="0" presId="urn:microsoft.com/office/officeart/2005/8/layout/radial1"/>
    <dgm:cxn modelId="{CA9C3BAE-35A2-0340-9D0D-EFFE33297FEA}" type="presOf" srcId="{16E93B12-B37D-4B45-9E2B-CEB82C05AED5}" destId="{226D7721-743F-9C45-9116-09F3C403C77E}" srcOrd="0" destOrd="0" presId="urn:microsoft.com/office/officeart/2005/8/layout/radial1"/>
    <dgm:cxn modelId="{4207D263-E2DB-844E-AFB2-D6A2F9F23A97}" srcId="{15A72F47-722A-8444-845F-1A74BFD08433}" destId="{F6DF3276-A232-1C4A-83DE-C2271FC1EE58}" srcOrd="7" destOrd="0" parTransId="{77DB9C53-B864-0E4D-B528-F3C5B3A583C8}" sibTransId="{668AF434-803F-BE40-A768-0F32F9358C43}"/>
    <dgm:cxn modelId="{A81125AE-1487-2642-9A76-1A806EA6C0EA}" type="presOf" srcId="{06DF7A33-64D8-2441-9FFB-BF64D5E46080}" destId="{1B11BB91-44B2-4F49-9DB4-3A9BF9FA85BC}" srcOrd="0" destOrd="0" presId="urn:microsoft.com/office/officeart/2005/8/layout/radial1"/>
    <dgm:cxn modelId="{5202BE31-52FC-3241-9AF7-3A824FF41615}" type="presOf" srcId="{77DB9C53-B864-0E4D-B528-F3C5B3A583C8}" destId="{92E78958-005D-E44E-8F04-BF6273879A43}" srcOrd="1" destOrd="0" presId="urn:microsoft.com/office/officeart/2005/8/layout/radial1"/>
    <dgm:cxn modelId="{AD3764BC-4498-D74E-AF62-0430BA2E25C9}" srcId="{15A72F47-722A-8444-845F-1A74BFD08433}" destId="{06DF7A33-64D8-2441-9FFB-BF64D5E46080}" srcOrd="4" destOrd="0" parTransId="{C57DAA10-FBFE-EA42-A5D3-B5319AFA4059}" sibTransId="{5DCEDA73-0627-6E41-B78D-39E89E151B2F}"/>
    <dgm:cxn modelId="{4633EFC6-166C-B04C-A711-FA0D124A51E1}" srcId="{15A72F47-722A-8444-845F-1A74BFD08433}" destId="{16E93B12-B37D-4B45-9E2B-CEB82C05AED5}" srcOrd="0" destOrd="0" parTransId="{197E0A2F-05B3-684E-8F6D-D2E2DC7CFE60}" sibTransId="{3608B04A-394C-D643-BCE0-22F46415AFDE}"/>
    <dgm:cxn modelId="{1EDDC07E-44FD-E24A-8C89-21649EF64013}" type="presOf" srcId="{BA110662-8A74-624B-AD18-38C5288E8F1E}" destId="{8C4369D0-3953-614C-99DA-864FDA3D517D}" srcOrd="0" destOrd="0" presId="urn:microsoft.com/office/officeart/2005/8/layout/radial1"/>
    <dgm:cxn modelId="{8E36A7F9-9130-374A-82B1-A872E676694C}" type="presOf" srcId="{FDCCF8D1-99F9-EF4F-BD3F-971F93C660E2}" destId="{80D9B46C-4543-684B-B835-AB1634DEFFAF}" srcOrd="0" destOrd="0" presId="urn:microsoft.com/office/officeart/2005/8/layout/radial1"/>
    <dgm:cxn modelId="{C731E601-EE6C-2848-B2F9-268EDC482D0C}" type="presOf" srcId="{29DBE8AC-EAC3-F240-B55F-882BBB60582E}" destId="{28CB29B0-2FB7-BF40-B878-81C7C4ACBA1C}" srcOrd="0" destOrd="0" presId="urn:microsoft.com/office/officeart/2005/8/layout/radial1"/>
    <dgm:cxn modelId="{C80E7816-5384-CA44-98C2-D66AC3601C78}" type="presOf" srcId="{12B5C9E6-A500-C04A-BFB4-7567D22E32F4}" destId="{F6F26364-CD73-E640-B29B-8D8842F13463}" srcOrd="1" destOrd="0" presId="urn:microsoft.com/office/officeart/2005/8/layout/radial1"/>
    <dgm:cxn modelId="{3934144F-DE98-6641-9112-83CA84CABD47}" type="presOf" srcId="{8D57DC78-A36D-BA48-A65B-3DC044162C47}" destId="{394E35F7-B736-304C-8A60-A696D0097EA5}" srcOrd="1" destOrd="0" presId="urn:microsoft.com/office/officeart/2005/8/layout/radial1"/>
    <dgm:cxn modelId="{E7B1125E-F735-E24A-B67F-8E12352608F8}" type="presParOf" srcId="{7C5754B4-DD5B-F646-810F-4F0C58D4FA16}" destId="{AED22C5A-015A-D546-BA58-E2FEAC3A433E}" srcOrd="0" destOrd="0" presId="urn:microsoft.com/office/officeart/2005/8/layout/radial1"/>
    <dgm:cxn modelId="{E2320974-057F-7D4D-84CD-9F5A8249B89D}" type="presParOf" srcId="{7C5754B4-DD5B-F646-810F-4F0C58D4FA16}" destId="{DB242777-87A8-D742-82C9-8314201B6B60}" srcOrd="1" destOrd="0" presId="urn:microsoft.com/office/officeart/2005/8/layout/radial1"/>
    <dgm:cxn modelId="{BDC3C3E3-4E7B-3042-B379-99272075194F}" type="presParOf" srcId="{DB242777-87A8-D742-82C9-8314201B6B60}" destId="{5A1D77C8-4DEF-E343-A7CF-1A75B07A1E26}" srcOrd="0" destOrd="0" presId="urn:microsoft.com/office/officeart/2005/8/layout/radial1"/>
    <dgm:cxn modelId="{6983FF59-046C-8242-8BC9-47C753F3E6C6}" type="presParOf" srcId="{7C5754B4-DD5B-F646-810F-4F0C58D4FA16}" destId="{226D7721-743F-9C45-9116-09F3C403C77E}" srcOrd="2" destOrd="0" presId="urn:microsoft.com/office/officeart/2005/8/layout/radial1"/>
    <dgm:cxn modelId="{317E37C8-D033-1947-9990-6F23914FB0EC}" type="presParOf" srcId="{7C5754B4-DD5B-F646-810F-4F0C58D4FA16}" destId="{7363153F-1973-FA4E-B8AE-C557E850D9F5}" srcOrd="3" destOrd="0" presId="urn:microsoft.com/office/officeart/2005/8/layout/radial1"/>
    <dgm:cxn modelId="{CD916E06-D4A3-5F42-9614-D4DC9DDE0AB7}" type="presParOf" srcId="{7363153F-1973-FA4E-B8AE-C557E850D9F5}" destId="{B2E2AF83-C94E-D145-A55F-51B143F9D137}" srcOrd="0" destOrd="0" presId="urn:microsoft.com/office/officeart/2005/8/layout/radial1"/>
    <dgm:cxn modelId="{24811CC5-157E-2645-AA8A-853C48394FA9}" type="presParOf" srcId="{7C5754B4-DD5B-F646-810F-4F0C58D4FA16}" destId="{28CB29B0-2FB7-BF40-B878-81C7C4ACBA1C}" srcOrd="4" destOrd="0" presId="urn:microsoft.com/office/officeart/2005/8/layout/radial1"/>
    <dgm:cxn modelId="{31B8370D-6FD6-6947-93C6-89587280E535}" type="presParOf" srcId="{7C5754B4-DD5B-F646-810F-4F0C58D4FA16}" destId="{84DBFAA2-98BA-8A46-8B18-8FEEEB913D45}" srcOrd="5" destOrd="0" presId="urn:microsoft.com/office/officeart/2005/8/layout/radial1"/>
    <dgm:cxn modelId="{47CE52B1-0F40-7945-97CD-5A22853305F5}" type="presParOf" srcId="{84DBFAA2-98BA-8A46-8B18-8FEEEB913D45}" destId="{F6F26364-CD73-E640-B29B-8D8842F13463}" srcOrd="0" destOrd="0" presId="urn:microsoft.com/office/officeart/2005/8/layout/radial1"/>
    <dgm:cxn modelId="{0D768AF3-BA55-A44B-BC44-CAF38BD6AA23}" type="presParOf" srcId="{7C5754B4-DD5B-F646-810F-4F0C58D4FA16}" destId="{0F3FBA3C-921D-8646-AF12-E5B540A80827}" srcOrd="6" destOrd="0" presId="urn:microsoft.com/office/officeart/2005/8/layout/radial1"/>
    <dgm:cxn modelId="{78C6EF8E-1947-6B41-A305-95E78A21D1C9}" type="presParOf" srcId="{7C5754B4-DD5B-F646-810F-4F0C58D4FA16}" destId="{34D1B809-7ACC-CD44-98E4-EDCD26713547}" srcOrd="7" destOrd="0" presId="urn:microsoft.com/office/officeart/2005/8/layout/radial1"/>
    <dgm:cxn modelId="{068F5FDF-7BD7-1947-AFA5-A9E41A5F0005}" type="presParOf" srcId="{34D1B809-7ACC-CD44-98E4-EDCD26713547}" destId="{75A3539F-CE20-F34D-B328-F28D0F4A5D04}" srcOrd="0" destOrd="0" presId="urn:microsoft.com/office/officeart/2005/8/layout/radial1"/>
    <dgm:cxn modelId="{0350C3DE-7863-2746-B9DA-ECF348DFE712}" type="presParOf" srcId="{7C5754B4-DD5B-F646-810F-4F0C58D4FA16}" destId="{1C02563A-9951-1747-8BBF-4BBECCFB7014}" srcOrd="8" destOrd="0" presId="urn:microsoft.com/office/officeart/2005/8/layout/radial1"/>
    <dgm:cxn modelId="{E22784FC-F083-0645-A234-73954D07FDFC}" type="presParOf" srcId="{7C5754B4-DD5B-F646-810F-4F0C58D4FA16}" destId="{F0D4FD52-8E97-5141-BFB2-3B2A64CB1B8B}" srcOrd="9" destOrd="0" presId="urn:microsoft.com/office/officeart/2005/8/layout/radial1"/>
    <dgm:cxn modelId="{4660B58D-0EB2-1C43-A443-03522C852E4F}" type="presParOf" srcId="{F0D4FD52-8E97-5141-BFB2-3B2A64CB1B8B}" destId="{FADFE0CD-1D56-D245-A4F8-786225578DA8}" srcOrd="0" destOrd="0" presId="urn:microsoft.com/office/officeart/2005/8/layout/radial1"/>
    <dgm:cxn modelId="{11D62ED2-48D3-524B-B701-20BF5E661502}" type="presParOf" srcId="{7C5754B4-DD5B-F646-810F-4F0C58D4FA16}" destId="{1B11BB91-44B2-4F49-9DB4-3A9BF9FA85BC}" srcOrd="10" destOrd="0" presId="urn:microsoft.com/office/officeart/2005/8/layout/radial1"/>
    <dgm:cxn modelId="{C4B31071-915E-3B4E-B5EA-CBF237E85900}" type="presParOf" srcId="{7C5754B4-DD5B-F646-810F-4F0C58D4FA16}" destId="{8C4369D0-3953-614C-99DA-864FDA3D517D}" srcOrd="11" destOrd="0" presId="urn:microsoft.com/office/officeart/2005/8/layout/radial1"/>
    <dgm:cxn modelId="{965BD826-63D5-314D-9696-894634E7825D}" type="presParOf" srcId="{8C4369D0-3953-614C-99DA-864FDA3D517D}" destId="{B9EC0D8E-4E7C-AA48-9E96-5C342AB54F35}" srcOrd="0" destOrd="0" presId="urn:microsoft.com/office/officeart/2005/8/layout/radial1"/>
    <dgm:cxn modelId="{0BE52A4E-AD1E-CB4F-9436-9F5ECA600F12}" type="presParOf" srcId="{7C5754B4-DD5B-F646-810F-4F0C58D4FA16}" destId="{D4CB2DC4-4165-C74A-B728-275171C7B709}" srcOrd="12" destOrd="0" presId="urn:microsoft.com/office/officeart/2005/8/layout/radial1"/>
    <dgm:cxn modelId="{29C578B5-2687-FA4D-AEEE-B8CE57195C5D}" type="presParOf" srcId="{7C5754B4-DD5B-F646-810F-4F0C58D4FA16}" destId="{2F98EFDE-6C04-6F4C-AB20-0B3215022F1C}" srcOrd="13" destOrd="0" presId="urn:microsoft.com/office/officeart/2005/8/layout/radial1"/>
    <dgm:cxn modelId="{DDDD9064-51BD-A84C-B8ED-36EBA11AF32A}" type="presParOf" srcId="{2F98EFDE-6C04-6F4C-AB20-0B3215022F1C}" destId="{394E35F7-B736-304C-8A60-A696D0097EA5}" srcOrd="0" destOrd="0" presId="urn:microsoft.com/office/officeart/2005/8/layout/radial1"/>
    <dgm:cxn modelId="{6A05D7C7-4104-DC47-A34E-61B671EABFC2}" type="presParOf" srcId="{7C5754B4-DD5B-F646-810F-4F0C58D4FA16}" destId="{80D9B46C-4543-684B-B835-AB1634DEFFAF}" srcOrd="14" destOrd="0" presId="urn:microsoft.com/office/officeart/2005/8/layout/radial1"/>
    <dgm:cxn modelId="{CA639248-BE01-5344-AEC5-50A8A91AB804}" type="presParOf" srcId="{7C5754B4-DD5B-F646-810F-4F0C58D4FA16}" destId="{D78C11A4-A48E-1041-8951-256D07350589}" srcOrd="15" destOrd="0" presId="urn:microsoft.com/office/officeart/2005/8/layout/radial1"/>
    <dgm:cxn modelId="{B61DEFBA-F10B-2B43-8686-5D34E9A077D9}" type="presParOf" srcId="{D78C11A4-A48E-1041-8951-256D07350589}" destId="{92E78958-005D-E44E-8F04-BF6273879A43}" srcOrd="0" destOrd="0" presId="urn:microsoft.com/office/officeart/2005/8/layout/radial1"/>
    <dgm:cxn modelId="{5864D4BE-8A4E-224E-AEDA-0F73D9CF7823}" type="presParOf" srcId="{7C5754B4-DD5B-F646-810F-4F0C58D4FA16}" destId="{7AF861B2-838E-0C4A-AC64-F9CB4003F071}"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82886-2A7E-C348-B5C0-9A3FC638D304}">
      <dsp:nvSpPr>
        <dsp:cNvPr id="0" name=""/>
        <dsp:cNvSpPr/>
      </dsp:nvSpPr>
      <dsp:spPr>
        <a:xfrm>
          <a:off x="2844800" y="1828800"/>
          <a:ext cx="2235200" cy="2235200"/>
        </a:xfrm>
        <a:prstGeom prst="gear9">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Game Design</a:t>
          </a:r>
          <a:endParaRPr lang="en-US" sz="2000" kern="1200" dirty="0"/>
        </a:p>
      </dsp:txBody>
      <dsp:txXfrm>
        <a:off x="3294175" y="2352385"/>
        <a:ext cx="1336450" cy="1148939"/>
      </dsp:txXfrm>
    </dsp:sp>
    <dsp:sp modelId="{C219CB73-28D6-4F43-A656-EBC18BFE3899}">
      <dsp:nvSpPr>
        <dsp:cNvPr id="0" name=""/>
        <dsp:cNvSpPr/>
      </dsp:nvSpPr>
      <dsp:spPr>
        <a:xfrm>
          <a:off x="1544320" y="1300480"/>
          <a:ext cx="1625600" cy="1625600"/>
        </a:xfrm>
        <a:prstGeom prst="gear6">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Art</a:t>
          </a:r>
          <a:endParaRPr lang="en-US" sz="2000" kern="1200" dirty="0"/>
        </a:p>
      </dsp:txBody>
      <dsp:txXfrm>
        <a:off x="1953570" y="1712203"/>
        <a:ext cx="807100" cy="802154"/>
      </dsp:txXfrm>
    </dsp:sp>
    <dsp:sp modelId="{33D847B8-3732-2B4B-9312-0F80541B95C9}">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Testing</a:t>
          </a:r>
          <a:endParaRPr lang="en-US" sz="2000" kern="1200" dirty="0"/>
        </a:p>
      </dsp:txBody>
      <dsp:txXfrm rot="-20700000">
        <a:off x="2804160" y="528320"/>
        <a:ext cx="894080" cy="894080"/>
      </dsp:txXfrm>
    </dsp:sp>
    <dsp:sp modelId="{3A96B373-CC67-7342-B16E-07A60632F455}">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1F01793E-629E-C24F-A06D-4E69CFC32DA3}">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6651AA3A-8E91-1E42-9D62-6031DA674A50}">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28B38-1808-5E4E-8E48-5BA7443D5C81}">
      <dsp:nvSpPr>
        <dsp:cNvPr id="0" name=""/>
        <dsp:cNvSpPr/>
      </dsp:nvSpPr>
      <dsp:spPr>
        <a:xfrm>
          <a:off x="1900982" y="0"/>
          <a:ext cx="1167701" cy="116782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B18EC-3F4E-6745-849E-EAF1E6A5A859}">
      <dsp:nvSpPr>
        <dsp:cNvPr id="0" name=""/>
        <dsp:cNvSpPr/>
      </dsp:nvSpPr>
      <dsp:spPr>
        <a:xfrm>
          <a:off x="2158792" y="422719"/>
          <a:ext cx="651643" cy="3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Create</a:t>
          </a:r>
          <a:endParaRPr lang="en-US" sz="1300" kern="1200" dirty="0"/>
        </a:p>
      </dsp:txBody>
      <dsp:txXfrm>
        <a:off x="2158792" y="422719"/>
        <a:ext cx="651643" cy="325788"/>
      </dsp:txXfrm>
    </dsp:sp>
    <dsp:sp modelId="{6477F99F-D51D-7849-9122-899C1B902462}">
      <dsp:nvSpPr>
        <dsp:cNvPr id="0" name=""/>
        <dsp:cNvSpPr/>
      </dsp:nvSpPr>
      <dsp:spPr>
        <a:xfrm>
          <a:off x="1576584" y="671086"/>
          <a:ext cx="1167701" cy="116782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EAABBC-8D7F-364C-9F62-6F8D308F3548}">
      <dsp:nvSpPr>
        <dsp:cNvPr id="0" name=""/>
        <dsp:cNvSpPr/>
      </dsp:nvSpPr>
      <dsp:spPr>
        <a:xfrm>
          <a:off x="1833080" y="1095044"/>
          <a:ext cx="651643" cy="3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Produce</a:t>
          </a:r>
          <a:endParaRPr lang="en-US" sz="1300" kern="1200" dirty="0"/>
        </a:p>
      </dsp:txBody>
      <dsp:txXfrm>
        <a:off x="1833080" y="1095044"/>
        <a:ext cx="651643" cy="325788"/>
      </dsp:txXfrm>
    </dsp:sp>
    <dsp:sp modelId="{DA7FDDF5-3928-2A43-8A0B-D1F4069E95F5}">
      <dsp:nvSpPr>
        <dsp:cNvPr id="0" name=""/>
        <dsp:cNvSpPr/>
      </dsp:nvSpPr>
      <dsp:spPr>
        <a:xfrm>
          <a:off x="1900982" y="1344650"/>
          <a:ext cx="1167701" cy="1167820"/>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1F2B5F-0D35-5241-B23B-3B5AD5F9249A}">
      <dsp:nvSpPr>
        <dsp:cNvPr id="0" name=""/>
        <dsp:cNvSpPr/>
      </dsp:nvSpPr>
      <dsp:spPr>
        <a:xfrm>
          <a:off x="2158792" y="1767370"/>
          <a:ext cx="651643" cy="3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Sell</a:t>
          </a:r>
          <a:endParaRPr lang="en-US" sz="1300" kern="1200" dirty="0"/>
        </a:p>
      </dsp:txBody>
      <dsp:txXfrm>
        <a:off x="2158792" y="1767370"/>
        <a:ext cx="651643" cy="325788"/>
      </dsp:txXfrm>
    </dsp:sp>
    <dsp:sp modelId="{B1594F1F-850B-1F41-BE92-CD760CFA4046}">
      <dsp:nvSpPr>
        <dsp:cNvPr id="0" name=""/>
        <dsp:cNvSpPr/>
      </dsp:nvSpPr>
      <dsp:spPr>
        <a:xfrm>
          <a:off x="1659819" y="2093158"/>
          <a:ext cx="1003202" cy="1003687"/>
        </a:xfrm>
        <a:prstGeom prst="blockArc">
          <a:avLst>
            <a:gd name="adj1" fmla="val 0"/>
            <a:gd name="adj2" fmla="val 18900000"/>
            <a:gd name="adj3" fmla="val 12740"/>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52D7D4-38A6-7446-9C7D-00C799AC8C27}">
      <dsp:nvSpPr>
        <dsp:cNvPr id="0" name=""/>
        <dsp:cNvSpPr/>
      </dsp:nvSpPr>
      <dsp:spPr>
        <a:xfrm>
          <a:off x="1833080" y="2439695"/>
          <a:ext cx="651643" cy="3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Support</a:t>
          </a:r>
          <a:endParaRPr lang="en-US" sz="1300" kern="1200" dirty="0"/>
        </a:p>
      </dsp:txBody>
      <dsp:txXfrm>
        <a:off x="1833080" y="2439695"/>
        <a:ext cx="651643" cy="325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49F13-CC72-1E4D-9235-4B028CDE5255}">
      <dsp:nvSpPr>
        <dsp:cNvPr id="0" name=""/>
        <dsp:cNvSpPr/>
      </dsp:nvSpPr>
      <dsp:spPr>
        <a:xfrm>
          <a:off x="802941" y="1942"/>
          <a:ext cx="759845" cy="759845"/>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Prototype</a:t>
          </a:r>
          <a:endParaRPr lang="en-US" sz="900" kern="1200" dirty="0"/>
        </a:p>
      </dsp:txBody>
      <dsp:txXfrm>
        <a:off x="914218" y="113219"/>
        <a:ext cx="537291" cy="537291"/>
      </dsp:txXfrm>
    </dsp:sp>
    <dsp:sp modelId="{3A319770-010A-EB4E-A001-C8448FF4BB34}">
      <dsp:nvSpPr>
        <dsp:cNvPr id="0" name=""/>
        <dsp:cNvSpPr/>
      </dsp:nvSpPr>
      <dsp:spPr>
        <a:xfrm rot="10800000">
          <a:off x="1049891" y="859903"/>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345E6B33-F4C5-5B4C-A615-28094A2EBC6F}">
      <dsp:nvSpPr>
        <dsp:cNvPr id="0" name=""/>
        <dsp:cNvSpPr/>
      </dsp:nvSpPr>
      <dsp:spPr>
        <a:xfrm>
          <a:off x="929456" y="1154248"/>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a:t>
          </a:r>
          <a:endParaRPr lang="en-US" sz="700" kern="1200" dirty="0"/>
        </a:p>
      </dsp:txBody>
      <dsp:txXfrm>
        <a:off x="1003678" y="1228470"/>
        <a:ext cx="358373" cy="358373"/>
      </dsp:txXfrm>
    </dsp:sp>
    <dsp:sp modelId="{6C901E51-102F-754A-9EAD-54CFF20C70E9}">
      <dsp:nvSpPr>
        <dsp:cNvPr id="0" name=""/>
        <dsp:cNvSpPr/>
      </dsp:nvSpPr>
      <dsp:spPr>
        <a:xfrm rot="10800000">
          <a:off x="1049891" y="1822437"/>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ACCA3470-2537-5D42-9DA1-9EB26EBA9084}">
      <dsp:nvSpPr>
        <dsp:cNvPr id="0" name=""/>
        <dsp:cNvSpPr/>
      </dsp:nvSpPr>
      <dsp:spPr>
        <a:xfrm>
          <a:off x="929456" y="2180040"/>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Design Mods</a:t>
          </a:r>
          <a:endParaRPr lang="en-US" sz="700" kern="1200" dirty="0"/>
        </a:p>
      </dsp:txBody>
      <dsp:txXfrm>
        <a:off x="1003678" y="2254262"/>
        <a:ext cx="358373" cy="358373"/>
      </dsp:txXfrm>
    </dsp:sp>
    <dsp:sp modelId="{0F4C06DB-55B2-9147-9B59-C6DC2526EBD4}">
      <dsp:nvSpPr>
        <dsp:cNvPr id="0" name=""/>
        <dsp:cNvSpPr/>
      </dsp:nvSpPr>
      <dsp:spPr>
        <a:xfrm rot="5400000">
          <a:off x="1625662" y="2329446"/>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995D29F3-AC63-8843-A87C-A8ECC583B85D}">
      <dsp:nvSpPr>
        <dsp:cNvPr id="0" name=""/>
        <dsp:cNvSpPr/>
      </dsp:nvSpPr>
      <dsp:spPr>
        <a:xfrm>
          <a:off x="2069224" y="2180040"/>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a:t>
          </a:r>
          <a:endParaRPr lang="en-US" sz="700" kern="1200" dirty="0"/>
        </a:p>
      </dsp:txBody>
      <dsp:txXfrm>
        <a:off x="2143446" y="2254262"/>
        <a:ext cx="358373" cy="358373"/>
      </dsp:txXfrm>
    </dsp:sp>
    <dsp:sp modelId="{0738AFD0-88CD-EE41-A58A-3A42FF158816}">
      <dsp:nvSpPr>
        <dsp:cNvPr id="0" name=""/>
        <dsp:cNvSpPr/>
      </dsp:nvSpPr>
      <dsp:spPr>
        <a:xfrm>
          <a:off x="2189660" y="1810664"/>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7509D041-3AAF-2D49-8A37-409874B031E0}">
      <dsp:nvSpPr>
        <dsp:cNvPr id="0" name=""/>
        <dsp:cNvSpPr/>
      </dsp:nvSpPr>
      <dsp:spPr>
        <a:xfrm>
          <a:off x="2069224" y="1154248"/>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Theme Mods</a:t>
          </a:r>
          <a:endParaRPr lang="en-US" sz="700" kern="1200" dirty="0"/>
        </a:p>
      </dsp:txBody>
      <dsp:txXfrm>
        <a:off x="2143446" y="1228470"/>
        <a:ext cx="358373" cy="358373"/>
      </dsp:txXfrm>
    </dsp:sp>
    <dsp:sp modelId="{BCDBD178-22D7-BB46-B54B-11234D1A42F6}">
      <dsp:nvSpPr>
        <dsp:cNvPr id="0" name=""/>
        <dsp:cNvSpPr/>
      </dsp:nvSpPr>
      <dsp:spPr>
        <a:xfrm>
          <a:off x="2189660" y="784872"/>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D422BD8B-8123-F845-8A26-69530242B66C}">
      <dsp:nvSpPr>
        <dsp:cNvPr id="0" name=""/>
        <dsp:cNvSpPr/>
      </dsp:nvSpPr>
      <dsp:spPr>
        <a:xfrm>
          <a:off x="2069224" y="128456"/>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Rules / Editing</a:t>
          </a:r>
          <a:endParaRPr lang="en-US" sz="700" kern="1200" dirty="0"/>
        </a:p>
      </dsp:txBody>
      <dsp:txXfrm>
        <a:off x="2143446" y="202678"/>
        <a:ext cx="358373" cy="358373"/>
      </dsp:txXfrm>
    </dsp:sp>
    <dsp:sp modelId="{598DEA7D-C2AE-F245-B89A-259A3F4C9282}">
      <dsp:nvSpPr>
        <dsp:cNvPr id="0" name=""/>
        <dsp:cNvSpPr/>
      </dsp:nvSpPr>
      <dsp:spPr>
        <a:xfrm rot="5400000">
          <a:off x="2765431" y="277862"/>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7051FCA2-2D7A-024A-9D51-DD2F2B2983F0}">
      <dsp:nvSpPr>
        <dsp:cNvPr id="0" name=""/>
        <dsp:cNvSpPr/>
      </dsp:nvSpPr>
      <dsp:spPr>
        <a:xfrm>
          <a:off x="3208993" y="128456"/>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a:t>
          </a:r>
          <a:endParaRPr lang="en-US" sz="700" kern="1200" dirty="0"/>
        </a:p>
      </dsp:txBody>
      <dsp:txXfrm>
        <a:off x="3283215" y="202678"/>
        <a:ext cx="358373" cy="358373"/>
      </dsp:txXfrm>
    </dsp:sp>
    <dsp:sp modelId="{524E81CD-3F55-F540-91CB-01D4E6925512}">
      <dsp:nvSpPr>
        <dsp:cNvPr id="0" name=""/>
        <dsp:cNvSpPr/>
      </dsp:nvSpPr>
      <dsp:spPr>
        <a:xfrm rot="10800000">
          <a:off x="3329429" y="796645"/>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1C81051-3D6D-6E4F-91A4-D06F9EF2F375}">
      <dsp:nvSpPr>
        <dsp:cNvPr id="0" name=""/>
        <dsp:cNvSpPr/>
      </dsp:nvSpPr>
      <dsp:spPr>
        <a:xfrm>
          <a:off x="3208993" y="1154248"/>
          <a:ext cx="506817" cy="506817"/>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Artwork</a:t>
          </a:r>
          <a:endParaRPr lang="en-US" sz="700" kern="1200" dirty="0"/>
        </a:p>
      </dsp:txBody>
      <dsp:txXfrm>
        <a:off x="3283215" y="1228470"/>
        <a:ext cx="358373" cy="358373"/>
      </dsp:txXfrm>
    </dsp:sp>
    <dsp:sp modelId="{668CE1E7-D5B8-4E4D-86D7-FEA4BB8617F4}">
      <dsp:nvSpPr>
        <dsp:cNvPr id="0" name=""/>
        <dsp:cNvSpPr/>
      </dsp:nvSpPr>
      <dsp:spPr>
        <a:xfrm rot="10800000">
          <a:off x="3329429" y="1759180"/>
          <a:ext cx="265946" cy="208004"/>
        </a:xfrm>
        <a:prstGeom prst="triangl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18DF461E-82E4-A545-A2A5-5F62CE0D6450}">
      <dsp:nvSpPr>
        <dsp:cNvPr id="0" name=""/>
        <dsp:cNvSpPr/>
      </dsp:nvSpPr>
      <dsp:spPr>
        <a:xfrm>
          <a:off x="3082479" y="2053526"/>
          <a:ext cx="759845" cy="759845"/>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Final Game</a:t>
          </a:r>
          <a:endParaRPr lang="en-US" sz="900" kern="1200" dirty="0"/>
        </a:p>
      </dsp:txBody>
      <dsp:txXfrm>
        <a:off x="3193756" y="2164803"/>
        <a:ext cx="537291" cy="537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2C5A-015A-D546-BA58-E2FEAC3A433E}">
      <dsp:nvSpPr>
        <dsp:cNvPr id="0" name=""/>
        <dsp:cNvSpPr/>
      </dsp:nvSpPr>
      <dsp:spPr>
        <a:xfrm>
          <a:off x="2586632" y="1570632"/>
          <a:ext cx="922734" cy="922734"/>
        </a:xfrm>
        <a:prstGeom prst="ellipse">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Publisher</a:t>
          </a:r>
          <a:endParaRPr lang="en-US" sz="1200" kern="1200" dirty="0"/>
        </a:p>
      </dsp:txBody>
      <dsp:txXfrm>
        <a:off x="2721763" y="1705763"/>
        <a:ext cx="652472" cy="652472"/>
      </dsp:txXfrm>
    </dsp:sp>
    <dsp:sp modelId="{DB242777-87A8-D742-82C9-8314201B6B60}">
      <dsp:nvSpPr>
        <dsp:cNvPr id="0" name=""/>
        <dsp:cNvSpPr/>
      </dsp:nvSpPr>
      <dsp:spPr>
        <a:xfrm rot="16200000">
          <a:off x="2725176" y="1234186"/>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1858" y="1231668"/>
        <a:ext cx="32282" cy="32282"/>
      </dsp:txXfrm>
    </dsp:sp>
    <dsp:sp modelId="{226D7721-743F-9C45-9116-09F3C403C77E}">
      <dsp:nvSpPr>
        <dsp:cNvPr id="0" name=""/>
        <dsp:cNvSpPr/>
      </dsp:nvSpPr>
      <dsp:spPr>
        <a:xfrm>
          <a:off x="2586632" y="2251"/>
          <a:ext cx="922734" cy="922734"/>
        </a:xfrm>
        <a:prstGeom prst="ellipse">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Artists</a:t>
          </a:r>
          <a:endParaRPr lang="en-US" sz="900" kern="1200" dirty="0"/>
        </a:p>
      </dsp:txBody>
      <dsp:txXfrm>
        <a:off x="2721763" y="137382"/>
        <a:ext cx="652472" cy="652472"/>
      </dsp:txXfrm>
    </dsp:sp>
    <dsp:sp modelId="{7363153F-1973-FA4E-B8AE-C557E850D9F5}">
      <dsp:nvSpPr>
        <dsp:cNvPr id="0" name=""/>
        <dsp:cNvSpPr/>
      </dsp:nvSpPr>
      <dsp:spPr>
        <a:xfrm rot="18900000">
          <a:off x="3279683" y="1463870"/>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6365" y="1461352"/>
        <a:ext cx="32282" cy="32282"/>
      </dsp:txXfrm>
    </dsp:sp>
    <dsp:sp modelId="{28CB29B0-2FB7-BF40-B878-81C7C4ACBA1C}">
      <dsp:nvSpPr>
        <dsp:cNvPr id="0" name=""/>
        <dsp:cNvSpPr/>
      </dsp:nvSpPr>
      <dsp:spPr>
        <a:xfrm>
          <a:off x="3695645" y="461620"/>
          <a:ext cx="922734" cy="922734"/>
        </a:xfrm>
        <a:prstGeom prst="ellipse">
          <a:avLst/>
        </a:prstGeom>
        <a:gradFill rotWithShape="0">
          <a:gsLst>
            <a:gs pos="0">
              <a:schemeClr val="accent2">
                <a:hueOff val="-57153"/>
                <a:satOff val="-11397"/>
                <a:lumOff val="336"/>
                <a:alphaOff val="0"/>
                <a:tint val="96000"/>
                <a:satMod val="130000"/>
                <a:lumMod val="114000"/>
              </a:schemeClr>
            </a:gs>
            <a:gs pos="60000">
              <a:schemeClr val="accent2">
                <a:hueOff val="-57153"/>
                <a:satOff val="-11397"/>
                <a:lumOff val="336"/>
                <a:alphaOff val="0"/>
                <a:tint val="100000"/>
                <a:satMod val="106000"/>
                <a:lumMod val="110000"/>
              </a:schemeClr>
            </a:gs>
            <a:gs pos="100000">
              <a:schemeClr val="accent2">
                <a:hueOff val="-57153"/>
                <a:satOff val="-11397"/>
                <a:lumOff val="336"/>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Playtesters</a:t>
          </a:r>
          <a:endParaRPr lang="en-US" sz="900" kern="1200" dirty="0"/>
        </a:p>
      </dsp:txBody>
      <dsp:txXfrm>
        <a:off x="3830776" y="596751"/>
        <a:ext cx="652472" cy="652472"/>
      </dsp:txXfrm>
    </dsp:sp>
    <dsp:sp modelId="{84DBFAA2-98BA-8A46-8B18-8FEEEB913D45}">
      <dsp:nvSpPr>
        <dsp:cNvPr id="0" name=""/>
        <dsp:cNvSpPr/>
      </dsp:nvSpPr>
      <dsp:spPr>
        <a:xfrm>
          <a:off x="3509367" y="2018376"/>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16049" y="2015858"/>
        <a:ext cx="32282" cy="32282"/>
      </dsp:txXfrm>
    </dsp:sp>
    <dsp:sp modelId="{0F3FBA3C-921D-8646-AF12-E5B540A80827}">
      <dsp:nvSpPr>
        <dsp:cNvPr id="0" name=""/>
        <dsp:cNvSpPr/>
      </dsp:nvSpPr>
      <dsp:spPr>
        <a:xfrm>
          <a:off x="4155013" y="1570632"/>
          <a:ext cx="922734" cy="922734"/>
        </a:xfrm>
        <a:prstGeom prst="ellipse">
          <a:avLst/>
        </a:prstGeom>
        <a:gradFill rotWithShape="0">
          <a:gsLst>
            <a:gs pos="0">
              <a:schemeClr val="accent2">
                <a:hueOff val="-114306"/>
                <a:satOff val="-22794"/>
                <a:lumOff val="672"/>
                <a:alphaOff val="0"/>
                <a:tint val="96000"/>
                <a:satMod val="130000"/>
                <a:lumMod val="114000"/>
              </a:schemeClr>
            </a:gs>
            <a:gs pos="60000">
              <a:schemeClr val="accent2">
                <a:hueOff val="-114306"/>
                <a:satOff val="-22794"/>
                <a:lumOff val="672"/>
                <a:alphaOff val="0"/>
                <a:tint val="100000"/>
                <a:satMod val="106000"/>
                <a:lumMod val="110000"/>
              </a:schemeClr>
            </a:gs>
            <a:gs pos="100000">
              <a:schemeClr val="accent2">
                <a:hueOff val="-114306"/>
                <a:satOff val="-22794"/>
                <a:lumOff val="672"/>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Designers</a:t>
          </a:r>
          <a:endParaRPr lang="en-US" sz="900" kern="1200" dirty="0"/>
        </a:p>
      </dsp:txBody>
      <dsp:txXfrm>
        <a:off x="4290144" y="1705763"/>
        <a:ext cx="652472" cy="652472"/>
      </dsp:txXfrm>
    </dsp:sp>
    <dsp:sp modelId="{34D1B809-7ACC-CD44-98E4-EDCD26713547}">
      <dsp:nvSpPr>
        <dsp:cNvPr id="0" name=""/>
        <dsp:cNvSpPr/>
      </dsp:nvSpPr>
      <dsp:spPr>
        <a:xfrm rot="2700000">
          <a:off x="3279683" y="2572883"/>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6365" y="2570365"/>
        <a:ext cx="32282" cy="32282"/>
      </dsp:txXfrm>
    </dsp:sp>
    <dsp:sp modelId="{1C02563A-9951-1747-8BBF-4BBECCFB7014}">
      <dsp:nvSpPr>
        <dsp:cNvPr id="0" name=""/>
        <dsp:cNvSpPr/>
      </dsp:nvSpPr>
      <dsp:spPr>
        <a:xfrm>
          <a:off x="3695645" y="2679645"/>
          <a:ext cx="922734" cy="922734"/>
        </a:xfrm>
        <a:prstGeom prst="ellipse">
          <a:avLst/>
        </a:prstGeom>
        <a:gradFill rotWithShape="0">
          <a:gsLst>
            <a:gs pos="0">
              <a:schemeClr val="accent2">
                <a:hueOff val="-171459"/>
                <a:satOff val="-34191"/>
                <a:lumOff val="1008"/>
                <a:alphaOff val="0"/>
                <a:tint val="96000"/>
                <a:satMod val="130000"/>
                <a:lumMod val="114000"/>
              </a:schemeClr>
            </a:gs>
            <a:gs pos="60000">
              <a:schemeClr val="accent2">
                <a:hueOff val="-171459"/>
                <a:satOff val="-34191"/>
                <a:lumOff val="1008"/>
                <a:alphaOff val="0"/>
                <a:tint val="100000"/>
                <a:satMod val="106000"/>
                <a:lumMod val="110000"/>
              </a:schemeClr>
            </a:gs>
            <a:gs pos="100000">
              <a:schemeClr val="accent2">
                <a:hueOff val="-171459"/>
                <a:satOff val="-34191"/>
                <a:lumOff val="1008"/>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Distributors</a:t>
          </a:r>
          <a:endParaRPr lang="en-US" sz="900" kern="1200" dirty="0"/>
        </a:p>
      </dsp:txBody>
      <dsp:txXfrm>
        <a:off x="3830776" y="2814776"/>
        <a:ext cx="652472" cy="652472"/>
      </dsp:txXfrm>
    </dsp:sp>
    <dsp:sp modelId="{F0D4FD52-8E97-5141-BFB2-3B2A64CB1B8B}">
      <dsp:nvSpPr>
        <dsp:cNvPr id="0" name=""/>
        <dsp:cNvSpPr/>
      </dsp:nvSpPr>
      <dsp:spPr>
        <a:xfrm rot="5400000">
          <a:off x="2725176" y="2802567"/>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1858" y="2800049"/>
        <a:ext cx="32282" cy="32282"/>
      </dsp:txXfrm>
    </dsp:sp>
    <dsp:sp modelId="{1B11BB91-44B2-4F49-9DB4-3A9BF9FA85BC}">
      <dsp:nvSpPr>
        <dsp:cNvPr id="0" name=""/>
        <dsp:cNvSpPr/>
      </dsp:nvSpPr>
      <dsp:spPr>
        <a:xfrm>
          <a:off x="2586632" y="3139013"/>
          <a:ext cx="922734" cy="922734"/>
        </a:xfrm>
        <a:prstGeom prst="ellipse">
          <a:avLst/>
        </a:prstGeom>
        <a:gradFill rotWithShape="0">
          <a:gsLst>
            <a:gs pos="0">
              <a:schemeClr val="accent2">
                <a:hueOff val="-228612"/>
                <a:satOff val="-45588"/>
                <a:lumOff val="1343"/>
                <a:alphaOff val="0"/>
                <a:tint val="96000"/>
                <a:satMod val="130000"/>
                <a:lumMod val="114000"/>
              </a:schemeClr>
            </a:gs>
            <a:gs pos="60000">
              <a:schemeClr val="accent2">
                <a:hueOff val="-228612"/>
                <a:satOff val="-45588"/>
                <a:lumOff val="1343"/>
                <a:alphaOff val="0"/>
                <a:tint val="100000"/>
                <a:satMod val="106000"/>
                <a:lumMod val="110000"/>
              </a:schemeClr>
            </a:gs>
            <a:gs pos="100000">
              <a:schemeClr val="accent2">
                <a:hueOff val="-228612"/>
                <a:satOff val="-45588"/>
                <a:lumOff val="1343"/>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Retailers</a:t>
          </a:r>
          <a:endParaRPr lang="en-US" sz="900" kern="1200" dirty="0"/>
        </a:p>
      </dsp:txBody>
      <dsp:txXfrm>
        <a:off x="2721763" y="3274144"/>
        <a:ext cx="652472" cy="652472"/>
      </dsp:txXfrm>
    </dsp:sp>
    <dsp:sp modelId="{8C4369D0-3953-614C-99DA-864FDA3D517D}">
      <dsp:nvSpPr>
        <dsp:cNvPr id="0" name=""/>
        <dsp:cNvSpPr/>
      </dsp:nvSpPr>
      <dsp:spPr>
        <a:xfrm rot="8100000">
          <a:off x="2170670" y="2572883"/>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77352" y="2570365"/>
        <a:ext cx="32282" cy="32282"/>
      </dsp:txXfrm>
    </dsp:sp>
    <dsp:sp modelId="{D4CB2DC4-4165-C74A-B728-275171C7B709}">
      <dsp:nvSpPr>
        <dsp:cNvPr id="0" name=""/>
        <dsp:cNvSpPr/>
      </dsp:nvSpPr>
      <dsp:spPr>
        <a:xfrm>
          <a:off x="1477620" y="2679645"/>
          <a:ext cx="922734" cy="922734"/>
        </a:xfrm>
        <a:prstGeom prst="ellipse">
          <a:avLst/>
        </a:prstGeom>
        <a:gradFill rotWithShape="0">
          <a:gsLst>
            <a:gs pos="0">
              <a:schemeClr val="accent2">
                <a:hueOff val="-285765"/>
                <a:satOff val="-56985"/>
                <a:lumOff val="1679"/>
                <a:alphaOff val="0"/>
                <a:tint val="96000"/>
                <a:satMod val="130000"/>
                <a:lumMod val="114000"/>
              </a:schemeClr>
            </a:gs>
            <a:gs pos="60000">
              <a:schemeClr val="accent2">
                <a:hueOff val="-285765"/>
                <a:satOff val="-56985"/>
                <a:lumOff val="1679"/>
                <a:alphaOff val="0"/>
                <a:tint val="100000"/>
                <a:satMod val="106000"/>
                <a:lumMod val="110000"/>
              </a:schemeClr>
            </a:gs>
            <a:gs pos="100000">
              <a:schemeClr val="accent2">
                <a:hueOff val="-285765"/>
                <a:satOff val="-56985"/>
                <a:lumOff val="1679"/>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Customers</a:t>
          </a:r>
          <a:endParaRPr lang="en-US" sz="900" kern="1200" dirty="0"/>
        </a:p>
      </dsp:txBody>
      <dsp:txXfrm>
        <a:off x="1612751" y="2814776"/>
        <a:ext cx="652472" cy="652472"/>
      </dsp:txXfrm>
    </dsp:sp>
    <dsp:sp modelId="{2F98EFDE-6C04-6F4C-AB20-0B3215022F1C}">
      <dsp:nvSpPr>
        <dsp:cNvPr id="0" name=""/>
        <dsp:cNvSpPr/>
      </dsp:nvSpPr>
      <dsp:spPr>
        <a:xfrm rot="10800000">
          <a:off x="1940986" y="2018376"/>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47668" y="2015858"/>
        <a:ext cx="32282" cy="32282"/>
      </dsp:txXfrm>
    </dsp:sp>
    <dsp:sp modelId="{80D9B46C-4543-684B-B835-AB1634DEFFAF}">
      <dsp:nvSpPr>
        <dsp:cNvPr id="0" name=""/>
        <dsp:cNvSpPr/>
      </dsp:nvSpPr>
      <dsp:spPr>
        <a:xfrm>
          <a:off x="1018251" y="1570632"/>
          <a:ext cx="922734" cy="922734"/>
        </a:xfrm>
        <a:prstGeom prst="ellipse">
          <a:avLst/>
        </a:prstGeom>
        <a:gradFill rotWithShape="0">
          <a:gsLst>
            <a:gs pos="0">
              <a:schemeClr val="accent2">
                <a:hueOff val="-342918"/>
                <a:satOff val="-68382"/>
                <a:lumOff val="2015"/>
                <a:alphaOff val="0"/>
                <a:tint val="96000"/>
                <a:satMod val="130000"/>
                <a:lumMod val="114000"/>
              </a:schemeClr>
            </a:gs>
            <a:gs pos="60000">
              <a:schemeClr val="accent2">
                <a:hueOff val="-342918"/>
                <a:satOff val="-68382"/>
                <a:lumOff val="2015"/>
                <a:alphaOff val="0"/>
                <a:tint val="100000"/>
                <a:satMod val="106000"/>
                <a:lumMod val="110000"/>
              </a:schemeClr>
            </a:gs>
            <a:gs pos="100000">
              <a:schemeClr val="accent2">
                <a:hueOff val="-342918"/>
                <a:satOff val="-68382"/>
                <a:lumOff val="2015"/>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Printers &amp; Suppliers</a:t>
          </a:r>
          <a:endParaRPr lang="en-US" sz="900" kern="1200" dirty="0"/>
        </a:p>
      </dsp:txBody>
      <dsp:txXfrm>
        <a:off x="1153382" y="1705763"/>
        <a:ext cx="652472" cy="652472"/>
      </dsp:txXfrm>
    </dsp:sp>
    <dsp:sp modelId="{D78C11A4-A48E-1041-8951-256D07350589}">
      <dsp:nvSpPr>
        <dsp:cNvPr id="0" name=""/>
        <dsp:cNvSpPr/>
      </dsp:nvSpPr>
      <dsp:spPr>
        <a:xfrm rot="13500000">
          <a:off x="2170670" y="1463870"/>
          <a:ext cx="645646" cy="27246"/>
        </a:xfrm>
        <a:custGeom>
          <a:avLst/>
          <a:gdLst/>
          <a:ahLst/>
          <a:cxnLst/>
          <a:rect l="0" t="0" r="0" b="0"/>
          <a:pathLst>
            <a:path>
              <a:moveTo>
                <a:pt x="0" y="13623"/>
              </a:moveTo>
              <a:lnTo>
                <a:pt x="645646" y="13623"/>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77352" y="1461352"/>
        <a:ext cx="32282" cy="32282"/>
      </dsp:txXfrm>
    </dsp:sp>
    <dsp:sp modelId="{7AF861B2-838E-0C4A-AC64-F9CB4003F071}">
      <dsp:nvSpPr>
        <dsp:cNvPr id="0" name=""/>
        <dsp:cNvSpPr/>
      </dsp:nvSpPr>
      <dsp:spPr>
        <a:xfrm>
          <a:off x="1477620" y="461620"/>
          <a:ext cx="922734" cy="922734"/>
        </a:xfrm>
        <a:prstGeom prst="ellipse">
          <a:avLst/>
        </a:prstGeom>
        <a:gradFill rotWithShape="0">
          <a:gsLst>
            <a:gs pos="0">
              <a:schemeClr val="accent2">
                <a:hueOff val="-400071"/>
                <a:satOff val="-79779"/>
                <a:lumOff val="2351"/>
                <a:alphaOff val="0"/>
                <a:tint val="96000"/>
                <a:satMod val="130000"/>
                <a:lumMod val="114000"/>
              </a:schemeClr>
            </a:gs>
            <a:gs pos="60000">
              <a:schemeClr val="accent2">
                <a:hueOff val="-400071"/>
                <a:satOff val="-79779"/>
                <a:lumOff val="2351"/>
                <a:alphaOff val="0"/>
                <a:tint val="100000"/>
                <a:satMod val="106000"/>
                <a:lumMod val="110000"/>
              </a:schemeClr>
            </a:gs>
            <a:gs pos="100000">
              <a:schemeClr val="accent2">
                <a:hueOff val="-400071"/>
                <a:satOff val="-79779"/>
                <a:lumOff val="2351"/>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Editors &amp; Developers</a:t>
          </a:r>
          <a:endParaRPr lang="en-US" sz="900" kern="1200" dirty="0"/>
        </a:p>
      </dsp:txBody>
      <dsp:txXfrm>
        <a:off x="1612751" y="596751"/>
        <a:ext cx="652472" cy="65247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F8317AF-B44C-4B13-90DF-11203EB3A708}" type="datetimeFigureOut">
              <a:rPr lang="en-US"/>
              <a:pPr>
                <a:defRPr/>
              </a:pPr>
              <a:t>3/12/2015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6FCD81A-8D39-461F-8E97-BC430521AA54}"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066B40-7AB8-4C17-A485-A5AA48F5D2A6}" type="datetimeFigureOut">
              <a:rPr lang="en-US"/>
              <a:pPr>
                <a:defRPr/>
              </a:pPr>
              <a:t>3/12/2015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1380B716-705B-4FEC-96B6-2A6FCD5B847E}"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6004A6-3BC8-4267-9113-771A59C18898}" type="datetimeFigureOut">
              <a:rPr lang="en-US"/>
              <a:pPr>
                <a:defRPr/>
              </a:pPr>
              <a:t>3/12/2015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9A1FBB33-5A64-4359-B470-7898DCD5B2AD}"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E05315-5A6A-4418-AFF8-DE63CAA60BB4}" type="datetimeFigureOut">
              <a:rPr lang="en-US"/>
              <a:pPr>
                <a:defRPr/>
              </a:pPr>
              <a:t>3/12/2015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557A6F5-BB41-455B-8328-E58338EA0B5A}"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347291-BE2E-49A6-97CB-3E6655D9BE95}" type="datetimeFigureOut">
              <a:rPr lang="en-US"/>
              <a:pPr>
                <a:defRPr/>
              </a:pPr>
              <a:t>3/12/2015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A3907867-0CED-4B5A-B951-45E82761F9BD}"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9B7ACAE4-7A09-4666-8DBC-8FA01600AE66}" type="datetimeFigureOut">
              <a:rPr lang="en-US"/>
              <a:pPr>
                <a:defRPr/>
              </a:pPr>
              <a:t>3/12/2015</a:t>
            </a:fld>
            <a:endParaRPr lang="en-US"/>
          </a:p>
        </p:txBody>
      </p:sp>
      <p:sp>
        <p:nvSpPr>
          <p:cNvPr id="6" name="Slide Number Placeholder 5"/>
          <p:cNvSpPr>
            <a:spLocks noGrp="1"/>
          </p:cNvSpPr>
          <p:nvPr>
            <p:ph type="sldNum" sz="quarter" idx="16"/>
          </p:nvPr>
        </p:nvSpPr>
        <p:spPr/>
        <p:txBody>
          <a:bodyPr/>
          <a:lstStyle>
            <a:lvl1pPr>
              <a:defRPr/>
            </a:lvl1pPr>
          </a:lstStyle>
          <a:p>
            <a:pPr>
              <a:defRPr/>
            </a:pPr>
            <a:fld id="{D8C5ACA5-C32E-4690-88D5-1CD6F90C7602}"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DE7591F6-262A-4EBE-B12D-01EBDF5C7928}" type="datetimeFigureOut">
              <a:rPr lang="en-US"/>
              <a:pPr>
                <a:defRPr/>
              </a:pPr>
              <a:t>3/12/2015</a:t>
            </a:fld>
            <a:endParaRPr lang="en-US"/>
          </a:p>
        </p:txBody>
      </p:sp>
      <p:sp>
        <p:nvSpPr>
          <p:cNvPr id="8" name="Slide Number Placeholder 5"/>
          <p:cNvSpPr>
            <a:spLocks noGrp="1"/>
          </p:cNvSpPr>
          <p:nvPr>
            <p:ph type="sldNum" sz="quarter" idx="16"/>
          </p:nvPr>
        </p:nvSpPr>
        <p:spPr/>
        <p:txBody>
          <a:bodyPr/>
          <a:lstStyle>
            <a:lvl1pPr>
              <a:defRPr/>
            </a:lvl1pPr>
          </a:lstStyle>
          <a:p>
            <a:pPr>
              <a:defRPr/>
            </a:pPr>
            <a:fld id="{50CDA570-A2B2-41D8-B0F8-A966A8EA2CCE}"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AB4765-EE14-4490-8525-2C6081011BC1}" type="datetimeFigureOut">
              <a:rPr lang="en-US"/>
              <a:pPr>
                <a:defRPr/>
              </a:pPr>
              <a:t>3/12/2015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71FF0D39-3570-47E5-B767-000CF7DDE917}"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0ECB3D-F1F9-4080-8A9B-4E7D9867BD3A}" type="datetimeFigureOut">
              <a:rPr lang="en-US"/>
              <a:pPr>
                <a:defRPr/>
              </a:pPr>
              <a:t>3/12/2015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A9D3E16-2657-49EE-9792-01C1B8311A50}"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3E2738-7A45-4448-B589-1613E701A968}" type="datetimeFigureOut">
              <a:rPr lang="en-US"/>
              <a:pPr>
                <a:defRPr/>
              </a:pPr>
              <a:t>3/12/2015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FBAAA1-D194-45DC-8974-D9948F3B2ECE}"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85B1F7-9542-4FF6-8FAF-04496948263B}" type="datetimeFigureOut">
              <a:rPr lang="en-US"/>
              <a:pPr>
                <a:defRPr/>
              </a:pPr>
              <a:t>3/12/2015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35236E3D-1A5D-4778-BB5D-BDF8E9A23CEA}"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a:solidFill>
                  <a:schemeClr val="tx1">
                    <a:alpha val="50000"/>
                  </a:schemeClr>
                </a:solidFill>
                <a:latin typeface="+mn-lt"/>
              </a:defRPr>
            </a:lvl1pPr>
          </a:lstStyle>
          <a:p>
            <a:pPr>
              <a:defRPr/>
            </a:pPr>
            <a:fld id="{E04D89F1-A635-4AF7-9189-6C42681C305B}" type="datetimeFigureOut">
              <a:rPr lang="en-US"/>
              <a:pPr>
                <a:defRPr/>
              </a:pPr>
              <a:t>3/12/2015</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D4B50C55-A156-4FF9-9CA5-325DD34076A6}" type="slidenum">
              <a:rPr lang="en-US"/>
              <a:pPr>
                <a:defRPr/>
              </a:pPr>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insepicwargames.com/Files/GT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olyversal-game.com/" TargetMode="External"/><Relationship Id="rId2" Type="http://schemas.openxmlformats.org/officeDocument/2006/relationships/hyperlink" Target="http://www.collinsepicwargames.com/" TargetMode="External"/><Relationship Id="rId1" Type="http://schemas.openxmlformats.org/officeDocument/2006/relationships/slideLayout" Target="../slideLayouts/slideLayout7.xml"/><Relationship Id="rId4" Type="http://schemas.openxmlformats.org/officeDocument/2006/relationships/hyperlink" Target="https://www.pcisecuritystandard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ocialmention.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amazon.com/Zig-Ziglars-Secrets-Closing-Sale/dp/0425081028/ref=sr_1_3?s=books&amp;ie=UTF8&amp;qid=1363182412&amp;sr=1-3&amp;keywords=secrets+of+closing+the+sal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vistaprint.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hyperlink" Target="https://account.dymoendicia.com/lpo/SignupOps2?referredby=vgl7&amp;utm_source=google&amp;utm_medium=cpc&amp;utm_campaign=GS+Brand&amp;utm_content==sDXTnRy68|pcrid|22145251279|pkw|endicia|pmt|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hyperlink" Target="http://boardgamegeek.com/thread/493249/mythbusting-game-design-and-copyright-trademarks-a"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superiorpod.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boardgamegeek.com/geeklist/143310/box-art-of-the-year-1880-2012"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hyperlink" Target="mailto:admin@collinsepicwargames.com" TargetMode="External"/><Relationship Id="rId7"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ollinsepicwargames.com" TargetMode="External"/><Relationship Id="rId4" Type="http://schemas.openxmlformats.org/officeDocument/2006/relationships/hyperlink" Target="http://www.facebook.com/collins.epic.wargames"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blogs.hbr.org/bregman/2012/12/consider-not-setting-goals-in.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sba.gov/category/navigation-structure/starting-managing-business/starting-business/how-write-business-pla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sba.gov/content/what-state-licenses-and-permits-does-your-business-nee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inspiration.jpg"/>
          <p:cNvPicPr>
            <a:picLocks noChangeAspect="1"/>
          </p:cNvPicPr>
          <p:nvPr/>
        </p:nvPicPr>
        <p:blipFill>
          <a:blip r:embed="rId2"/>
          <a:srcRect/>
          <a:stretch>
            <a:fillRect/>
          </a:stretch>
        </p:blipFill>
        <p:spPr bwMode="auto">
          <a:xfrm>
            <a:off x="-209550" y="-15875"/>
            <a:ext cx="10013950" cy="6916738"/>
          </a:xfrm>
          <a:prstGeom prst="rect">
            <a:avLst/>
          </a:prstGeom>
          <a:noFill/>
          <a:ln w="9525">
            <a:noFill/>
            <a:miter lim="800000"/>
            <a:headEnd/>
            <a:tailEnd/>
          </a:ln>
        </p:spPr>
      </p:pic>
      <p:sp>
        <p:nvSpPr>
          <p:cNvPr id="13314" name="Title 1"/>
          <p:cNvSpPr>
            <a:spLocks noGrp="1"/>
          </p:cNvSpPr>
          <p:nvPr>
            <p:ph type="ctrTitle"/>
          </p:nvPr>
        </p:nvSpPr>
        <p:spPr>
          <a:xfrm>
            <a:off x="914400" y="2790825"/>
            <a:ext cx="7315200" cy="2595563"/>
          </a:xfrm>
        </p:spPr>
        <p:txBody>
          <a:bodyPr/>
          <a:lstStyle/>
          <a:p>
            <a:pPr algn="ctr" eaLnBrk="1" hangingPunct="1">
              <a:defRPr/>
            </a:pPr>
            <a:r>
              <a:rPr lang="en-US" smtClean="0">
                <a:effectLst>
                  <a:outerShdw blurRad="38100" dist="38100" dir="2700000" algn="tl">
                    <a:srgbClr val="000000"/>
                  </a:outerShdw>
                </a:effectLst>
              </a:rPr>
              <a:t>Publisher Perspective</a:t>
            </a:r>
          </a:p>
        </p:txBody>
      </p:sp>
      <p:sp>
        <p:nvSpPr>
          <p:cNvPr id="13315" name="Subtitle 2"/>
          <p:cNvSpPr>
            <a:spLocks noGrp="1"/>
          </p:cNvSpPr>
          <p:nvPr>
            <p:ph type="subTitle" idx="1"/>
          </p:nvPr>
        </p:nvSpPr>
        <p:spPr>
          <a:xfrm>
            <a:off x="914400" y="5440363"/>
            <a:ext cx="7315200" cy="1144587"/>
          </a:xfrm>
        </p:spPr>
        <p:txBody>
          <a:bodyPr>
            <a:normAutofit fontScale="92500" lnSpcReduction="10000"/>
          </a:bodyPr>
          <a:lstStyle/>
          <a:p>
            <a:pPr algn="ctr" eaLnBrk="1" hangingPunct="1">
              <a:lnSpc>
                <a:spcPct val="90000"/>
              </a:lnSpc>
              <a:defRPr/>
            </a:pPr>
            <a:r>
              <a:rPr lang="en-US" dirty="0" smtClean="0">
                <a:effectLst>
                  <a:outerShdw blurRad="38100" dist="38100" dir="2700000" algn="tl">
                    <a:srgbClr val="000000"/>
                  </a:outerShdw>
                </a:effectLst>
              </a:rPr>
              <a:t>Becoming a Publisher in the Hobby Games Industry</a:t>
            </a:r>
            <a:r>
              <a:rPr lang="en-US" dirty="0" smtClean="0"/>
              <a:t/>
            </a:r>
            <a:br>
              <a:rPr lang="en-US" dirty="0" smtClean="0"/>
            </a:br>
            <a:r>
              <a:rPr lang="en-US" dirty="0" smtClean="0"/>
              <a:t/>
            </a:r>
            <a:br>
              <a:rPr lang="en-US" dirty="0" smtClean="0"/>
            </a:br>
            <a:r>
              <a:rPr lang="en-US" sz="1600" dirty="0" smtClean="0">
                <a:effectLst>
                  <a:outerShdw blurRad="38100" dist="38100" dir="2700000" algn="tl">
                    <a:srgbClr val="000000"/>
                  </a:outerShdw>
                </a:effectLst>
              </a:rPr>
              <a:t>Byron Collins </a:t>
            </a:r>
            <a:br>
              <a:rPr lang="en-US" sz="1600" dirty="0" smtClean="0">
                <a:effectLst>
                  <a:outerShdw blurRad="38100" dist="38100" dir="2700000" algn="tl">
                    <a:srgbClr val="000000"/>
                  </a:outerShdw>
                </a:effectLst>
              </a:rPr>
            </a:br>
            <a:r>
              <a:rPr lang="en-US" sz="1200" dirty="0" smtClean="0">
                <a:effectLst>
                  <a:outerShdw blurRad="38100" dist="38100" dir="2700000" algn="tl">
                    <a:srgbClr val="000000"/>
                  </a:outerShdw>
                </a:effectLst>
                <a:cs typeface="Arial" charset="0"/>
              </a:rPr>
              <a:t>© </a:t>
            </a:r>
            <a:r>
              <a:rPr lang="en-US" sz="1200" dirty="0" smtClean="0">
                <a:effectLst>
                  <a:outerShdw blurRad="38100" dist="38100" dir="2700000" algn="tl">
                    <a:srgbClr val="000000"/>
                  </a:outerShdw>
                </a:effectLst>
                <a:cs typeface="Arial" charset="0"/>
              </a:rPr>
              <a:t>2015 </a:t>
            </a:r>
            <a:r>
              <a:rPr lang="en-US" sz="1200" dirty="0" smtClean="0">
                <a:effectLst>
                  <a:outerShdw blurRad="38100" dist="38100" dir="2700000" algn="tl">
                    <a:srgbClr val="000000"/>
                  </a:outerShdw>
                </a:effectLst>
              </a:rPr>
              <a:t>Collins Epic Wargames LLC</a:t>
            </a:r>
          </a:p>
          <a:p>
            <a:pPr algn="ctr" eaLnBrk="1" hangingPunct="1">
              <a:lnSpc>
                <a:spcPct val="90000"/>
              </a:lnSpc>
              <a:defRPr/>
            </a:pPr>
            <a:r>
              <a:rPr lang="en-US" sz="1200" dirty="0" smtClean="0"/>
              <a:t>Download This File: </a:t>
            </a:r>
            <a:r>
              <a:rPr lang="en-US" sz="1200" dirty="0">
                <a:hlinkClick r:id="rId3"/>
              </a:rPr>
              <a:t>http://www.collinsepicwargames.com/Files/GTS</a:t>
            </a:r>
            <a:r>
              <a:rPr lang="en-US" sz="1200" dirty="0" smtClean="0">
                <a:hlinkClick r:id="rId3"/>
              </a:rPr>
              <a:t>/</a:t>
            </a:r>
            <a:endParaRPr lang="en-US" sz="1200" dirty="0" smtClean="0"/>
          </a:p>
        </p:txBody>
      </p:sp>
      <p:pic>
        <p:nvPicPr>
          <p:cNvPr id="13316" name="Picture 6" descr="a_FinalWebLogo_1"/>
          <p:cNvPicPr>
            <a:picLocks noChangeAspect="1" noChangeArrowheads="1"/>
          </p:cNvPicPr>
          <p:nvPr/>
        </p:nvPicPr>
        <p:blipFill>
          <a:blip r:embed="rId4"/>
          <a:srcRect/>
          <a:stretch>
            <a:fillRect/>
          </a:stretch>
        </p:blipFill>
        <p:spPr bwMode="auto">
          <a:xfrm>
            <a:off x="7816850" y="5440363"/>
            <a:ext cx="119062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enterprise-ecommerce-tax"/>
          <p:cNvPicPr>
            <a:picLocks noChangeAspect="1" noChangeArrowheads="1"/>
          </p:cNvPicPr>
          <p:nvPr/>
        </p:nvPicPr>
        <p:blipFill>
          <a:blip r:embed="rId2"/>
          <a:srcRect r="24222"/>
          <a:stretch>
            <a:fillRect/>
          </a:stretch>
        </p:blipFill>
        <p:spPr bwMode="auto">
          <a:xfrm>
            <a:off x="6405563" y="3778250"/>
            <a:ext cx="2470150" cy="1901825"/>
          </a:xfrm>
          <a:prstGeom prst="rect">
            <a:avLst/>
          </a:prstGeom>
          <a:noFill/>
          <a:ln w="9525">
            <a:noFill/>
            <a:miter lim="800000"/>
            <a:headEnd/>
            <a:tailEnd/>
          </a:ln>
        </p:spPr>
      </p:pic>
      <p:sp>
        <p:nvSpPr>
          <p:cNvPr id="23554" name="Title 1"/>
          <p:cNvSpPr>
            <a:spLocks noGrp="1"/>
          </p:cNvSpPr>
          <p:nvPr>
            <p:ph type="title" idx="4294967295"/>
          </p:nvPr>
        </p:nvSpPr>
        <p:spPr/>
        <p:txBody>
          <a:bodyPr/>
          <a:lstStyle/>
          <a:p>
            <a:pPr eaLnBrk="1" hangingPunct="1"/>
            <a:r>
              <a:rPr lang="en-US" sz="3600" smtClean="0"/>
              <a:t>Setting Up a Game Publishing Business</a:t>
            </a:r>
          </a:p>
        </p:txBody>
      </p:sp>
      <p:sp>
        <p:nvSpPr>
          <p:cNvPr id="25603" name="Content Placeholder 2"/>
          <p:cNvSpPr>
            <a:spLocks noGrp="1"/>
          </p:cNvSpPr>
          <p:nvPr>
            <p:ph idx="4294967295"/>
          </p:nvPr>
        </p:nvSpPr>
        <p:spPr>
          <a:xfrm>
            <a:off x="914400" y="2770188"/>
            <a:ext cx="5351463" cy="3538537"/>
          </a:xfrm>
        </p:spPr>
        <p:txBody>
          <a:bodyPr/>
          <a:lstStyle/>
          <a:p>
            <a:pPr eaLnBrk="1" hangingPunct="1">
              <a:buFont typeface="Wingdings" pitchFamily="2" charset="2"/>
              <a:buNone/>
            </a:pPr>
            <a:r>
              <a:rPr lang="en-US" sz="1800" b="1" dirty="0" smtClean="0"/>
              <a:t>Collecting and Paying Sales and Use Tax</a:t>
            </a:r>
            <a:br>
              <a:rPr lang="en-US" sz="1800" b="1" dirty="0" smtClean="0"/>
            </a:br>
            <a:endParaRPr lang="en-US" sz="1600" b="1" dirty="0" smtClean="0"/>
          </a:p>
          <a:p>
            <a:pPr eaLnBrk="1" hangingPunct="1"/>
            <a:r>
              <a:rPr lang="en-US" sz="1600" b="1" dirty="0" smtClean="0"/>
              <a:t>Sales Tax is a state-collected tax for sales made within the state the sale occurs.  Your business must register to collect this tax as a minimum for sales within state.</a:t>
            </a:r>
          </a:p>
          <a:p>
            <a:pPr eaLnBrk="1" hangingPunct="1"/>
            <a:r>
              <a:rPr lang="en-US" sz="1600" b="1" dirty="0" smtClean="0"/>
              <a:t>For publishers, be aware that traveling to conventions out-of-state may require registering to collect sales taxes in that state as a “transient vendor.”  </a:t>
            </a:r>
          </a:p>
          <a:p>
            <a:pPr eaLnBrk="1" hangingPunct="1"/>
            <a:r>
              <a:rPr lang="en-US" sz="1600" b="1" dirty="0" smtClean="0"/>
              <a:t>Some of the larger conventions may not allow you to exhibit unless you show both your Business License and Sales Tax Certificate for the state the show is in.</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ox(in)">
                                      <p:cBhvr>
                                        <p:cTn id="7" dur="500"/>
                                        <p:tgtEl>
                                          <p:spTgt spid="2560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blinds(horizontal)">
                                      <p:cBhvr>
                                        <p:cTn id="10" dur="500"/>
                                        <p:tgtEl>
                                          <p:spTgt spid="2560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box(in)">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box(in)">
                                      <p:cBhvr>
                                        <p:cTn id="20"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z="3600" smtClean="0"/>
              <a:t>Setting Up a Game Publishing Business</a:t>
            </a:r>
          </a:p>
        </p:txBody>
      </p:sp>
      <p:sp>
        <p:nvSpPr>
          <p:cNvPr id="26627" name="Content Placeholder 2"/>
          <p:cNvSpPr>
            <a:spLocks noGrp="1"/>
          </p:cNvSpPr>
          <p:nvPr>
            <p:ph idx="4294967295"/>
          </p:nvPr>
        </p:nvSpPr>
        <p:spPr>
          <a:xfrm>
            <a:off x="914400" y="2770188"/>
            <a:ext cx="5475288" cy="3538537"/>
          </a:xfrm>
        </p:spPr>
        <p:txBody>
          <a:bodyPr/>
          <a:lstStyle/>
          <a:p>
            <a:pPr eaLnBrk="1" hangingPunct="1">
              <a:buFont typeface="Wingdings" pitchFamily="2" charset="2"/>
              <a:buNone/>
            </a:pPr>
            <a:r>
              <a:rPr lang="en-US" sz="1800" b="1" dirty="0" smtClean="0"/>
              <a:t>Bookkeeping and Finances</a:t>
            </a:r>
            <a:br>
              <a:rPr lang="en-US" sz="1800" b="1" dirty="0" smtClean="0"/>
            </a:br>
            <a:endParaRPr lang="en-US" sz="1600" b="1" dirty="0" smtClean="0"/>
          </a:p>
          <a:p>
            <a:pPr eaLnBrk="1" hangingPunct="1"/>
            <a:r>
              <a:rPr lang="en-US" sz="1600" b="1" dirty="0" smtClean="0"/>
              <a:t>Use accounting software such as </a:t>
            </a:r>
            <a:r>
              <a:rPr lang="en-US" sz="1600" b="1" dirty="0" err="1" smtClean="0"/>
              <a:t>Quickbooks</a:t>
            </a:r>
            <a:r>
              <a:rPr lang="en-US" sz="1600" b="1" dirty="0" smtClean="0"/>
              <a:t>, </a:t>
            </a:r>
            <a:r>
              <a:rPr lang="en-US" sz="1600" b="1" dirty="0" err="1" smtClean="0"/>
              <a:t>Moneyworks</a:t>
            </a:r>
            <a:r>
              <a:rPr lang="en-US" sz="1600" b="1" dirty="0" smtClean="0"/>
              <a:t> Express, or other software (even Excel) to track expenses, manage invoices, and monitor cash flow.  It is especially important to be organized with respect to inventory, expenses, and sales when it is time to file tax returns.</a:t>
            </a:r>
          </a:p>
          <a:p>
            <a:pPr lvl="1" eaLnBrk="1" hangingPunct="1"/>
            <a:r>
              <a:rPr lang="en-US" sz="1400" b="1" dirty="0">
                <a:solidFill>
                  <a:schemeClr val="hlink"/>
                </a:solidFill>
              </a:rPr>
              <a:t>Tip 1</a:t>
            </a:r>
            <a:r>
              <a:rPr lang="en-US" sz="1400" b="1" dirty="0"/>
              <a:t>: Keep </a:t>
            </a:r>
            <a:r>
              <a:rPr lang="en-US" sz="1400" b="1" dirty="0" smtClean="0"/>
              <a:t>all finances for your business separate from your personal finances and get in the habit of tracking everything your business spends and takes in.</a:t>
            </a:r>
          </a:p>
          <a:p>
            <a:pPr lvl="1" eaLnBrk="1" hangingPunct="1"/>
            <a:r>
              <a:rPr lang="en-US" sz="1400" b="1" dirty="0">
                <a:solidFill>
                  <a:schemeClr val="hlink"/>
                </a:solidFill>
              </a:rPr>
              <a:t>Tip </a:t>
            </a:r>
            <a:r>
              <a:rPr lang="en-US" sz="1400" b="1" dirty="0" smtClean="0">
                <a:solidFill>
                  <a:schemeClr val="hlink"/>
                </a:solidFill>
              </a:rPr>
              <a:t>2</a:t>
            </a:r>
            <a:r>
              <a:rPr lang="en-US" sz="1400" b="1" dirty="0" smtClean="0"/>
              <a:t>: </a:t>
            </a:r>
            <a:r>
              <a:rPr lang="en-US" sz="1400" b="1" dirty="0"/>
              <a:t>Hire </a:t>
            </a:r>
            <a:r>
              <a:rPr lang="en-US" sz="1400" b="1" dirty="0" smtClean="0"/>
              <a:t>the help of a bookkeeper or CPA part-time to help you manage this aspect of running your business. This can help you stay focused on design, production, testing, and sales. </a:t>
            </a:r>
          </a:p>
        </p:txBody>
      </p:sp>
      <p:pic>
        <p:nvPicPr>
          <p:cNvPr id="24579" name="Picture 4" descr="money"/>
          <p:cNvPicPr>
            <a:picLocks noChangeAspect="1" noChangeArrowheads="1"/>
          </p:cNvPicPr>
          <p:nvPr/>
        </p:nvPicPr>
        <p:blipFill>
          <a:blip r:embed="rId2"/>
          <a:srcRect l="18539"/>
          <a:stretch>
            <a:fillRect/>
          </a:stretch>
        </p:blipFill>
        <p:spPr bwMode="auto">
          <a:xfrm>
            <a:off x="6389688" y="3797300"/>
            <a:ext cx="2301875" cy="1882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in)">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ox(in)">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ox(in)">
                                      <p:cBhvr>
                                        <p:cTn id="17"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sz="3600" smtClean="0"/>
              <a:t>Setting Up a Game Publishing Business</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Timing your Industry Entry</a:t>
            </a:r>
            <a:br>
              <a:rPr lang="en-US" sz="1800" b="1" dirty="0" smtClean="0"/>
            </a:br>
            <a:endParaRPr lang="en-US" sz="1600" b="1" dirty="0" smtClean="0"/>
          </a:p>
          <a:p>
            <a:pPr eaLnBrk="1" hangingPunct="1"/>
            <a:r>
              <a:rPr lang="en-US" sz="1600" b="1" dirty="0" smtClean="0"/>
              <a:t>Once all of the above is in place, it is time to begin execution of your Publishing Business Plan.</a:t>
            </a:r>
          </a:p>
          <a:p>
            <a:pPr eaLnBrk="1" hangingPunct="1"/>
            <a:r>
              <a:rPr lang="en-US" sz="1600" b="1" dirty="0" smtClean="0"/>
              <a:t>For publishers, it is highly recommended to have at least three products (separate games) designed, prototyped, </a:t>
            </a:r>
            <a:r>
              <a:rPr lang="en-US" sz="1600" b="1" i="1" dirty="0" smtClean="0">
                <a:solidFill>
                  <a:schemeClr val="tx2"/>
                </a:solidFill>
              </a:rPr>
              <a:t>and well-tested by people external to the company</a:t>
            </a:r>
            <a:r>
              <a:rPr lang="en-US" sz="1600" b="1" dirty="0" smtClean="0"/>
              <a:t>.</a:t>
            </a:r>
          </a:p>
          <a:p>
            <a:pPr eaLnBrk="1" hangingPunct="1"/>
            <a:r>
              <a:rPr lang="en-US" sz="1600" b="1" dirty="0" smtClean="0"/>
              <a:t>Once you have an idea of your Areas of Focus (how you’ll spend your time), your planned product line, your plan for marketing and advertising, your plan for funding, and all of the legal elements of your Publishing business are in place, it’s time to launch- which is when the real </a:t>
            </a:r>
            <a:r>
              <a:rPr lang="en-US" sz="1600" b="1" i="1" dirty="0" smtClean="0">
                <a:solidFill>
                  <a:schemeClr val="tx2"/>
                </a:solidFill>
              </a:rPr>
              <a:t>(and fun)</a:t>
            </a:r>
            <a:r>
              <a:rPr lang="en-US" sz="1600" b="1" dirty="0" smtClean="0"/>
              <a:t> work begins.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ox(in)">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ox(i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in)">
                                      <p:cBhvr>
                                        <p:cTn id="17"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Define your Roles and Stick to Them</a:t>
            </a:r>
            <a:r>
              <a:rPr lang="en-US" sz="1400" b="1" smtClean="0"/>
              <a:t/>
            </a:r>
            <a:br>
              <a:rPr lang="en-US" sz="1400" b="1" smtClean="0"/>
            </a:br>
            <a:endParaRPr lang="en-US" sz="1400" b="1" smtClean="0"/>
          </a:p>
          <a:p>
            <a:pPr eaLnBrk="1" hangingPunct="1">
              <a:buFont typeface="Wingdings" pitchFamily="2" charset="2"/>
              <a:buNone/>
            </a:pPr>
            <a:r>
              <a:rPr lang="en-US" sz="1400" b="1" smtClean="0"/>
              <a:t>What are your roles as a Publisher?</a:t>
            </a:r>
          </a:p>
          <a:p>
            <a:pPr eaLnBrk="1" hangingPunct="1"/>
            <a:r>
              <a:rPr lang="en-US" sz="1400" b="1" smtClean="0"/>
              <a:t>Evaluate / Choose Games</a:t>
            </a:r>
          </a:p>
          <a:p>
            <a:pPr eaLnBrk="1" hangingPunct="1"/>
            <a:r>
              <a:rPr lang="en-US" sz="1400" b="1" smtClean="0"/>
              <a:t>Set and Manage Prices (MSRPs)</a:t>
            </a:r>
          </a:p>
          <a:p>
            <a:pPr eaLnBrk="1" hangingPunct="1"/>
            <a:r>
              <a:rPr lang="en-US" sz="1400" b="1" smtClean="0"/>
              <a:t>Manage Financial Risk</a:t>
            </a:r>
          </a:p>
          <a:p>
            <a:pPr eaLnBrk="1" hangingPunct="1"/>
            <a:r>
              <a:rPr lang="en-US" sz="1400" b="1" smtClean="0"/>
              <a:t>Manage Game Development and Testing</a:t>
            </a:r>
          </a:p>
          <a:p>
            <a:pPr eaLnBrk="1" hangingPunct="1"/>
            <a:r>
              <a:rPr lang="en-US" sz="1400" b="1" smtClean="0"/>
              <a:t>Manage Game Production</a:t>
            </a:r>
          </a:p>
          <a:p>
            <a:pPr eaLnBrk="1" hangingPunct="1"/>
            <a:r>
              <a:rPr lang="en-US" sz="1400" b="1" smtClean="0"/>
              <a:t>Protect Intellectual Property (IP)</a:t>
            </a:r>
          </a:p>
          <a:p>
            <a:pPr eaLnBrk="1" hangingPunct="1"/>
            <a:r>
              <a:rPr lang="en-US" sz="1400" b="1" smtClean="0"/>
              <a:t>Manage Inventory</a:t>
            </a:r>
          </a:p>
          <a:p>
            <a:pPr eaLnBrk="1" hangingPunct="1"/>
            <a:r>
              <a:rPr lang="en-US" sz="1400" b="1" smtClean="0"/>
              <a:t>Maintain a Web Presence</a:t>
            </a:r>
          </a:p>
          <a:p>
            <a:pPr eaLnBrk="1" hangingPunct="1"/>
            <a:r>
              <a:rPr lang="en-US" sz="1400" b="1" smtClean="0"/>
              <a:t>Establish and Maintain Effective Communications</a:t>
            </a:r>
          </a:p>
          <a:p>
            <a:pPr eaLnBrk="1" hangingPunct="1"/>
            <a:r>
              <a:rPr lang="en-US" sz="1400" b="1" smtClean="0"/>
              <a:t>Market, Advertise, and Promote Games</a:t>
            </a:r>
          </a:p>
          <a:p>
            <a:pPr eaLnBrk="1" hangingPunct="1"/>
            <a:r>
              <a:rPr lang="en-US" sz="1400" b="1" smtClean="0"/>
              <a:t>Sales and Shipping / Logistics</a:t>
            </a:r>
          </a:p>
          <a:p>
            <a:pPr eaLnBrk="1" hangingPunct="1"/>
            <a:r>
              <a:rPr lang="en-US" sz="1400" b="1" smtClean="0"/>
              <a:t>Support Gamers, Retailers, and Distributors after Sales</a:t>
            </a:r>
          </a:p>
          <a:p>
            <a:pPr eaLnBrk="1" hangingPunct="1"/>
            <a:endParaRPr lang="en-US" sz="1400" b="1" smtClean="0"/>
          </a:p>
          <a:p>
            <a:pPr eaLnBrk="1" hangingPunct="1"/>
            <a:endParaRPr lang="en-US" sz="1400" b="1" smtClean="0"/>
          </a:p>
          <a:p>
            <a:pPr eaLnBrk="1" hangingPunct="1"/>
            <a:endParaRPr lang="en-US" sz="1400" b="1" smtClean="0"/>
          </a:p>
        </p:txBody>
      </p:sp>
      <p:graphicFrame>
        <p:nvGraphicFramePr>
          <p:cNvPr id="2" name="Diagram 1"/>
          <p:cNvGraphicFramePr/>
          <p:nvPr>
            <p:extLst>
              <p:ext uri="{D42A27DB-BD31-4B8C-83A1-F6EECF244321}">
                <p14:modId xmlns:p14="http://schemas.microsoft.com/office/powerpoint/2010/main" val="641340608"/>
              </p:ext>
            </p:extLst>
          </p:nvPr>
        </p:nvGraphicFramePr>
        <p:xfrm>
          <a:off x="4739705" y="3106616"/>
          <a:ext cx="4645269" cy="3096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ox(in)">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ox(i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i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ox(in)">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box(in)">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box(in)">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box(in)">
                                      <p:cBhvr>
                                        <p:cTn id="37" dur="500"/>
                                        <p:tgtEl>
                                          <p:spTgt spid="276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7651">
                                            <p:txEl>
                                              <p:pRg st="8" end="8"/>
                                            </p:txEl>
                                          </p:spTgt>
                                        </p:tgtEl>
                                        <p:attrNameLst>
                                          <p:attrName>style.visibility</p:attrName>
                                        </p:attrNameLst>
                                      </p:cBhvr>
                                      <p:to>
                                        <p:strVal val="visible"/>
                                      </p:to>
                                    </p:set>
                                    <p:animEffect transition="in" filter="box(in)">
                                      <p:cBhvr>
                                        <p:cTn id="42" dur="500"/>
                                        <p:tgtEl>
                                          <p:spTgt spid="276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7651">
                                            <p:txEl>
                                              <p:pRg st="9" end="9"/>
                                            </p:txEl>
                                          </p:spTgt>
                                        </p:tgtEl>
                                        <p:attrNameLst>
                                          <p:attrName>style.visibility</p:attrName>
                                        </p:attrNameLst>
                                      </p:cBhvr>
                                      <p:to>
                                        <p:strVal val="visible"/>
                                      </p:to>
                                    </p:set>
                                    <p:animEffect transition="in" filter="box(in)">
                                      <p:cBhvr>
                                        <p:cTn id="47" dur="500"/>
                                        <p:tgtEl>
                                          <p:spTgt spid="2765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7651">
                                            <p:txEl>
                                              <p:pRg st="10" end="10"/>
                                            </p:txEl>
                                          </p:spTgt>
                                        </p:tgtEl>
                                        <p:attrNameLst>
                                          <p:attrName>style.visibility</p:attrName>
                                        </p:attrNameLst>
                                      </p:cBhvr>
                                      <p:to>
                                        <p:strVal val="visible"/>
                                      </p:to>
                                    </p:set>
                                    <p:animEffect transition="in" filter="box(in)">
                                      <p:cBhvr>
                                        <p:cTn id="52" dur="500"/>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7651">
                                            <p:txEl>
                                              <p:pRg st="11" end="11"/>
                                            </p:txEl>
                                          </p:spTgt>
                                        </p:tgtEl>
                                        <p:attrNameLst>
                                          <p:attrName>style.visibility</p:attrName>
                                        </p:attrNameLst>
                                      </p:cBhvr>
                                      <p:to>
                                        <p:strVal val="visible"/>
                                      </p:to>
                                    </p:set>
                                    <p:animEffect transition="in" filter="box(in)">
                                      <p:cBhvr>
                                        <p:cTn id="57" dur="500"/>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7651">
                                            <p:txEl>
                                              <p:pRg st="12" end="12"/>
                                            </p:txEl>
                                          </p:spTgt>
                                        </p:tgtEl>
                                        <p:attrNameLst>
                                          <p:attrName>style.visibility</p:attrName>
                                        </p:attrNameLst>
                                      </p:cBhvr>
                                      <p:to>
                                        <p:strVal val="visible"/>
                                      </p:to>
                                    </p:set>
                                    <p:animEffect transition="in" filter="box(in)">
                                      <p:cBhvr>
                                        <p:cTn id="62" dur="500"/>
                                        <p:tgtEl>
                                          <p:spTgt spid="276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27651">
                                            <p:txEl>
                                              <p:pRg st="13" end="13"/>
                                            </p:txEl>
                                          </p:spTgt>
                                        </p:tgtEl>
                                        <p:attrNameLst>
                                          <p:attrName>style.visibility</p:attrName>
                                        </p:attrNameLst>
                                      </p:cBhvr>
                                      <p:to>
                                        <p:strVal val="visible"/>
                                      </p:to>
                                    </p:set>
                                    <p:animEffect transition="in" filter="box(in)">
                                      <p:cBhvr>
                                        <p:cTn id="67" dur="500"/>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Advertising and Promotion</a:t>
            </a:r>
            <a:r>
              <a:rPr lang="en-US" sz="1400" b="1" smtClean="0"/>
              <a:t/>
            </a:r>
            <a:br>
              <a:rPr lang="en-US" sz="1400" b="1" smtClean="0"/>
            </a:br>
            <a:endParaRPr lang="en-US" sz="1400" b="1" smtClean="0"/>
          </a:p>
          <a:p>
            <a:pPr eaLnBrk="1" hangingPunct="1"/>
            <a:r>
              <a:rPr lang="en-US" sz="1600" b="1" smtClean="0"/>
              <a:t>The greatest challenge- getting the word out about your games.  This is particularly difficult if you are not established and requires time, money, and dedication.</a:t>
            </a:r>
          </a:p>
          <a:p>
            <a:pPr eaLnBrk="1" hangingPunct="1"/>
            <a:r>
              <a:rPr lang="en-US" sz="1600" b="1" smtClean="0"/>
              <a:t>Free avenues to do this require a lot of work - game or company website, ON-TOPIC forum posts on general gaming sites (BGG, for example), press releases through gaming news sites, are all useful but require time to be consistent and effective.  </a:t>
            </a:r>
          </a:p>
          <a:p>
            <a:pPr eaLnBrk="1" hangingPunct="1"/>
            <a:r>
              <a:rPr lang="en-US" sz="1600" b="1" smtClean="0"/>
              <a:t>Paid banner ads on gaming-related sites or ads in printed magazines, e-zines, etc., can also be helpful, but ask the hosts for metrics before and after your ad campaign.  </a:t>
            </a:r>
          </a:p>
          <a:p>
            <a:pPr eaLnBrk="1" hangingPunct="1"/>
            <a:r>
              <a:rPr lang="en-US" sz="1600" b="1" smtClean="0"/>
              <a:t>Form a budget for advertising up front and do not exceed it.  Only purchase ad space that you can afford.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Advertising and Promotion – Cont.</a:t>
            </a:r>
            <a:r>
              <a:rPr lang="en-US" sz="1400" b="1" dirty="0" smtClean="0"/>
              <a:t/>
            </a:r>
            <a:br>
              <a:rPr lang="en-US" sz="1400" b="1" dirty="0" smtClean="0"/>
            </a:br>
            <a:endParaRPr lang="en-US" sz="1400" b="1" dirty="0" smtClean="0"/>
          </a:p>
          <a:p>
            <a:pPr eaLnBrk="1" hangingPunct="1"/>
            <a:r>
              <a:rPr lang="en-US" sz="1600" b="1" dirty="0" smtClean="0"/>
              <a:t>Consider attending conventions such as Gen Con, </a:t>
            </a:r>
            <a:r>
              <a:rPr lang="en-US" sz="1600" b="1" dirty="0" err="1" smtClean="0"/>
              <a:t>Historicon</a:t>
            </a:r>
            <a:r>
              <a:rPr lang="en-US" sz="1600" b="1" dirty="0" smtClean="0"/>
              <a:t>, Origins, WBC, GTS, etc., and smaller regional shows as an exhibitor (only if selling a product) or as a demonstrator (cheaper, for pre-sales promotions).  In-person demos are a great way to build a good customer base.</a:t>
            </a:r>
          </a:p>
          <a:p>
            <a:pPr eaLnBrk="1" hangingPunct="1"/>
            <a:r>
              <a:rPr lang="en-US" sz="1600" b="1" dirty="0" smtClean="0"/>
              <a:t>Word of mouth and in-person promotions such as at a local game shop or trade show are great for making contacts and for getting feedback.  The contacts you make may be future customers, future play testers, or future retailers of your game.</a:t>
            </a:r>
          </a:p>
          <a:p>
            <a:pPr eaLnBrk="1" hangingPunct="1"/>
            <a:r>
              <a:rPr lang="en-US" sz="1600" b="1" dirty="0" smtClean="0"/>
              <a:t>Paid ads through distributors and distributor publications are another avenue to consider, but these can be expensive. </a:t>
            </a:r>
            <a:r>
              <a:rPr lang="en-US" sz="1600" b="1" dirty="0" smtClean="0">
                <a:solidFill>
                  <a:schemeClr val="tx2">
                    <a:lumMod val="60000"/>
                    <a:lumOff val="40000"/>
                  </a:schemeClr>
                </a:solidFill>
              </a:rPr>
              <a:t>See if the distributor allows ads exchanged for product credit.</a:t>
            </a:r>
          </a:p>
          <a:p>
            <a:pPr eaLnBrk="1" hangingPunct="1"/>
            <a:r>
              <a:rPr lang="en-US" sz="1600" b="1" dirty="0" smtClean="0"/>
              <a:t>Consider Social Media advertising.</a:t>
            </a:r>
          </a:p>
          <a:p>
            <a:pPr eaLnBrk="1" hangingPunct="1"/>
            <a:endParaRPr lang="en-US" sz="1600" b="1" dirty="0" smtClean="0"/>
          </a:p>
          <a:p>
            <a:pPr eaLnBrk="1" hangingPunct="1"/>
            <a:endParaRPr lang="en-US" sz="1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Advertising and Promotion – Cont.</a:t>
            </a:r>
            <a:r>
              <a:rPr lang="en-US" sz="1400" b="1" dirty="0" smtClean="0"/>
              <a:t/>
            </a:r>
            <a:br>
              <a:rPr lang="en-US" sz="1400" b="1" dirty="0" smtClean="0"/>
            </a:br>
            <a:endParaRPr lang="en-US" sz="1400" b="1" dirty="0" smtClean="0"/>
          </a:p>
          <a:p>
            <a:pPr eaLnBrk="1" hangingPunct="1"/>
            <a:r>
              <a:rPr lang="en-US" sz="1400" b="1" dirty="0" smtClean="0"/>
              <a:t>Establish a Facebook Page for your company.  It’s essential and absolutely free to do </a:t>
            </a:r>
            <a:r>
              <a:rPr lang="en-US" sz="1400" b="1" i="1" dirty="0" smtClean="0"/>
              <a:t>(unless you buy their ads)</a:t>
            </a:r>
            <a:r>
              <a:rPr lang="en-US" sz="1400" b="1" dirty="0" smtClean="0"/>
              <a:t>.</a:t>
            </a:r>
          </a:p>
          <a:p>
            <a:pPr eaLnBrk="1" hangingPunct="1"/>
            <a:r>
              <a:rPr lang="en-US" sz="1400" b="1" dirty="0" smtClean="0"/>
              <a:t>Establish a Twitter account for your company and use it for quick updates, to stream your newsletter to the public, and to keep up with other publishers and gamers.</a:t>
            </a:r>
          </a:p>
          <a:p>
            <a:pPr eaLnBrk="1" hangingPunct="1"/>
            <a:r>
              <a:rPr lang="en-US" sz="1400" b="1" dirty="0" smtClean="0"/>
              <a:t>Establish a newsletter that automatically manages subscriptions and complies with the CAN-SPAM act.  Ask people at conventions and online to sign up, and use it as a detailed news source, occasionally providing special incentives to subscribers.</a:t>
            </a:r>
          </a:p>
          <a:p>
            <a:pPr eaLnBrk="1" hangingPunct="1"/>
            <a:r>
              <a:rPr lang="en-US" sz="1400" b="1" dirty="0" smtClean="0"/>
              <a:t>If you will provide video tutorials, establish a </a:t>
            </a:r>
            <a:r>
              <a:rPr lang="en-US" sz="1400" b="1" dirty="0" err="1" smtClean="0"/>
              <a:t>youtube</a:t>
            </a:r>
            <a:r>
              <a:rPr lang="en-US" sz="1400" b="1" dirty="0" smtClean="0"/>
              <a:t> channel to centrally host them.  Embed them into your website, don’t host them.</a:t>
            </a:r>
            <a:endParaRPr lang="en-US" sz="1600" b="1" dirty="0" smtClean="0"/>
          </a:p>
          <a:p>
            <a:pPr eaLnBrk="1" hangingPunct="1"/>
            <a:endParaRPr lang="en-US" sz="1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Website Development, Updates, and Sub-Sites</a:t>
            </a:r>
            <a:br>
              <a:rPr lang="en-US" sz="1800" b="1" smtClean="0"/>
            </a:br>
            <a:endParaRPr lang="en-US" sz="1400" b="1" smtClean="0"/>
          </a:p>
          <a:p>
            <a:pPr eaLnBrk="1" hangingPunct="1"/>
            <a:r>
              <a:rPr lang="en-US" sz="1600" b="1" smtClean="0"/>
              <a:t>Your Company website must be professional-looking, functional, informative, and offer </a:t>
            </a:r>
            <a:r>
              <a:rPr lang="en-US" sz="1600" b="1" i="1" smtClean="0">
                <a:solidFill>
                  <a:schemeClr val="accent2"/>
                </a:solidFill>
              </a:rPr>
              <a:t>content</a:t>
            </a:r>
            <a:r>
              <a:rPr lang="en-US" sz="1600" b="1" smtClean="0"/>
              <a:t> to gamers who have bought or will buy your products.  Content should include game/rules updates, extra downloads, artwork and previews, news, information, tutorials, review links, contact information and forms, newsletter signup forms, and links to game information pages on other sites like BGG as applicable.</a:t>
            </a:r>
          </a:p>
          <a:p>
            <a:pPr eaLnBrk="1" hangingPunct="1"/>
            <a:r>
              <a:rPr lang="en-US" sz="1600" b="1" smtClean="0"/>
              <a:t>You can save a lot of money by designing and managing your own websites- but this takes a lot of time.  If you DIY, consider and select a good host first such as InMotion Hosting.  Look for features like unlimited bandwidth, unlimited storage, PHP support, and multiple sub-domains that you can add.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Website Development, Updates, and Sub-Sites</a:t>
            </a:r>
            <a:r>
              <a:rPr lang="en-US" sz="1400" b="1" smtClean="0"/>
              <a:t/>
            </a:r>
            <a:br>
              <a:rPr lang="en-US" sz="1400" b="1" smtClean="0"/>
            </a:br>
            <a:endParaRPr lang="en-US" sz="1400" b="1" smtClean="0"/>
          </a:p>
          <a:p>
            <a:pPr eaLnBrk="1" hangingPunct="1"/>
            <a:r>
              <a:rPr lang="en-US" sz="1600" b="1" smtClean="0"/>
              <a:t>Monitor website statistics but don’t become obsessed with them.  Occasionally look at statistics to help you understand:</a:t>
            </a:r>
          </a:p>
          <a:p>
            <a:pPr marL="742950" lvl="1" indent="-285750" eaLnBrk="1" hangingPunct="1"/>
            <a:r>
              <a:rPr lang="en-US" sz="1400" b="1" smtClean="0"/>
              <a:t>Where traffic is coming from (who is linking to your site and what advertisements are working)</a:t>
            </a:r>
          </a:p>
          <a:p>
            <a:pPr marL="742950" lvl="1" indent="-285750" eaLnBrk="1" hangingPunct="1"/>
            <a:r>
              <a:rPr lang="en-US" sz="1400" b="1" smtClean="0"/>
              <a:t>How much time people spend on your site or particular pages</a:t>
            </a:r>
          </a:p>
          <a:p>
            <a:pPr marL="742950" lvl="1" indent="-285750" eaLnBrk="1" hangingPunct="1"/>
            <a:r>
              <a:rPr lang="en-US" sz="1400" b="1" smtClean="0"/>
              <a:t>What adjustments are needed to your site design.</a:t>
            </a:r>
          </a:p>
          <a:p>
            <a:pPr eaLnBrk="1" hangingPunct="1"/>
            <a:r>
              <a:rPr lang="en-US" sz="1600" b="1" smtClean="0"/>
              <a:t>Don’t pay for website analytics or Search Engine Listing or Optimization services.  Google, Yahoo, and other search engines handle much of this for you.  DO ensure you include good META tags, titles, and keywords for each webpage.</a:t>
            </a:r>
          </a:p>
          <a:p>
            <a:pPr eaLnBrk="1" hangingPunct="1"/>
            <a:r>
              <a:rPr lang="en-US" sz="1600" b="1" smtClean="0"/>
              <a:t>You have about 10 seconds to grab the interest of anyone viewing your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 calcmode="lin" valueType="num">
                                      <p:cBhvr additive="base">
                                        <p:cTn id="1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 calcmode="lin" valueType="num">
                                      <p:cBhvr additive="base">
                                        <p:cTn id="2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 calcmode="lin" valueType="num">
                                      <p:cBhvr additive="base">
                                        <p:cTn id="31"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Website Development, Updates, and Sub-Sites</a:t>
            </a:r>
            <a:r>
              <a:rPr lang="en-US" sz="1400" b="1" dirty="0" smtClean="0"/>
              <a:t/>
            </a:r>
            <a:br>
              <a:rPr lang="en-US" sz="1400" b="1" dirty="0" smtClean="0"/>
            </a:br>
            <a:endParaRPr lang="en-US" sz="1400" b="1" dirty="0" smtClean="0"/>
          </a:p>
          <a:p>
            <a:pPr eaLnBrk="1" hangingPunct="1"/>
            <a:r>
              <a:rPr lang="en-US" sz="1600" b="1" dirty="0" smtClean="0"/>
              <a:t>Consider creating sub-sites for specific games.  For example, have a main company website and separate sites for game lines.  See </a:t>
            </a:r>
            <a:r>
              <a:rPr lang="en-US" sz="1600" b="1" dirty="0" smtClean="0">
                <a:hlinkClick r:id="rId2"/>
              </a:rPr>
              <a:t>www.collinsepicwargames.com</a:t>
            </a:r>
            <a:r>
              <a:rPr lang="en-US" sz="1600" b="1" dirty="0" smtClean="0"/>
              <a:t> vs. </a:t>
            </a:r>
            <a:r>
              <a:rPr lang="en-US" sz="1600" b="1" dirty="0" smtClean="0">
                <a:hlinkClick r:id="rId3"/>
              </a:rPr>
              <a:t>www.polyversal-game.com</a:t>
            </a:r>
            <a:r>
              <a:rPr lang="en-US" sz="1600" b="1" dirty="0" smtClean="0"/>
              <a:t>. </a:t>
            </a:r>
          </a:p>
          <a:p>
            <a:pPr eaLnBrk="1" hangingPunct="1"/>
            <a:r>
              <a:rPr lang="en-US" sz="1600" b="1" dirty="0" smtClean="0"/>
              <a:t>If you manage a web store for direct sales, consider using credit card acceptance methods that do not require you to pay monthly for a Merchant Account such as Square.</a:t>
            </a:r>
          </a:p>
          <a:p>
            <a:pPr eaLnBrk="1" hangingPunct="1"/>
            <a:r>
              <a:rPr lang="en-US" sz="1600" b="1" dirty="0" smtClean="0"/>
              <a:t>For all web stores and handling credit cards in general, you must strive to be PCI compliant </a:t>
            </a:r>
            <a:r>
              <a:rPr lang="en-US" sz="1600" b="1" i="1" dirty="0" smtClean="0"/>
              <a:t>(though in reality this is extremely difficult to actually achieve)</a:t>
            </a:r>
            <a:r>
              <a:rPr lang="en-US" sz="1600" b="1" dirty="0" smtClean="0"/>
              <a:t>.  For information on PCI compliance, see </a:t>
            </a:r>
            <a:r>
              <a:rPr lang="en-US" sz="1600" b="1" dirty="0" smtClean="0">
                <a:hlinkClick r:id="rId4"/>
              </a:rPr>
              <a:t>https://www.pcisecuritystandards.org/</a:t>
            </a:r>
            <a:r>
              <a:rPr lang="en-US" sz="1600" b="1" dirty="0" smtClean="0"/>
              <a:t>.</a:t>
            </a:r>
          </a:p>
          <a:p>
            <a:pPr eaLnBrk="1" hangingPunct="1"/>
            <a:r>
              <a:rPr lang="en-US" sz="1600" b="1" dirty="0" smtClean="0"/>
              <a:t>Ensure all of your web content is regularly-updated.  When an update goes ‘live’, be sure to let your customers know.</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Topics of Discussion</a:t>
            </a:r>
          </a:p>
        </p:txBody>
      </p:sp>
      <p:sp>
        <p:nvSpPr>
          <p:cNvPr id="14338" name="Content Placeholder 2"/>
          <p:cNvSpPr>
            <a:spLocks noGrp="1"/>
          </p:cNvSpPr>
          <p:nvPr>
            <p:ph idx="1"/>
          </p:nvPr>
        </p:nvSpPr>
        <p:spPr/>
        <p:txBody>
          <a:bodyPr/>
          <a:lstStyle/>
          <a:p>
            <a:pPr eaLnBrk="1" hangingPunct="1">
              <a:buFont typeface="Wingdings" pitchFamily="2" charset="2"/>
              <a:buNone/>
            </a:pPr>
            <a:r>
              <a:rPr lang="en-US" sz="1800" b="1" dirty="0" smtClean="0"/>
              <a:t>Part 1 - Setting up a Game Publishing Business</a:t>
            </a:r>
            <a:r>
              <a:rPr lang="en-US" sz="1600" b="1" dirty="0" smtClean="0"/>
              <a:t/>
            </a:r>
            <a:br>
              <a:rPr lang="en-US" sz="1600" b="1" dirty="0" smtClean="0"/>
            </a:br>
            <a:endParaRPr lang="en-US" sz="1600" b="1" dirty="0" smtClean="0"/>
          </a:p>
          <a:p>
            <a:pPr eaLnBrk="1" hangingPunct="1"/>
            <a:r>
              <a:rPr lang="en-US" sz="1600" b="1" dirty="0" smtClean="0"/>
              <a:t>Define Areas of Focus</a:t>
            </a:r>
          </a:p>
          <a:p>
            <a:pPr eaLnBrk="1" hangingPunct="1"/>
            <a:r>
              <a:rPr lang="en-US" sz="1600" b="1" dirty="0" smtClean="0"/>
              <a:t>Business Plan</a:t>
            </a:r>
          </a:p>
          <a:p>
            <a:pPr eaLnBrk="1" hangingPunct="1"/>
            <a:r>
              <a:rPr lang="en-US" sz="1600" b="1" dirty="0" smtClean="0"/>
              <a:t>Business Structure and License</a:t>
            </a:r>
          </a:p>
          <a:p>
            <a:pPr eaLnBrk="1" hangingPunct="1"/>
            <a:r>
              <a:rPr lang="en-US" sz="1600" b="1" dirty="0" smtClean="0"/>
              <a:t>Fictitious Name (DBA)</a:t>
            </a:r>
          </a:p>
          <a:p>
            <a:pPr eaLnBrk="1" hangingPunct="1"/>
            <a:r>
              <a:rPr lang="en-US" sz="1600" b="1" dirty="0" smtClean="0"/>
              <a:t>Federal EIN</a:t>
            </a:r>
          </a:p>
          <a:p>
            <a:pPr eaLnBrk="1" hangingPunct="1"/>
            <a:r>
              <a:rPr lang="en-US" sz="1600" b="1" dirty="0" smtClean="0"/>
              <a:t>Sales &amp; Use Tax</a:t>
            </a:r>
          </a:p>
          <a:p>
            <a:pPr eaLnBrk="1" hangingPunct="1"/>
            <a:r>
              <a:rPr lang="en-US" sz="1600" b="1" dirty="0" smtClean="0"/>
              <a:t>Bookkeeping and Finances</a:t>
            </a:r>
          </a:p>
          <a:p>
            <a:pPr eaLnBrk="1" hangingPunct="1"/>
            <a:r>
              <a:rPr lang="en-US" sz="1600" b="1" dirty="0" smtClean="0"/>
              <a:t>Timing your Industry Entry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p:cTn id="7"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4338">
                                            <p:txEl>
                                              <p:pRg st="2" end="2"/>
                                            </p:txEl>
                                          </p:spTgt>
                                        </p:tgtEl>
                                        <p:attrNameLst>
                                          <p:attrName>style.visibility</p:attrName>
                                        </p:attrNameLst>
                                      </p:cBhvr>
                                      <p:to>
                                        <p:strVal val="visible"/>
                                      </p:to>
                                    </p:set>
                                    <p:anim calcmode="lin" valueType="num">
                                      <p:cBhvr>
                                        <p:cTn id="14"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433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4338">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 calcmode="lin" valueType="num">
                                      <p:cBhvr>
                                        <p:cTn id="19" dur="500" fill="hold"/>
                                        <p:tgtEl>
                                          <p:spTgt spid="1433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8">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4338">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4338">
                                            <p:txEl>
                                              <p:pRg st="4" end="4"/>
                                            </p:txEl>
                                          </p:spTgt>
                                        </p:tgtEl>
                                        <p:attrNameLst>
                                          <p:attrName>style.visibility</p:attrName>
                                        </p:attrNameLst>
                                      </p:cBhvr>
                                      <p:to>
                                        <p:strVal val="visible"/>
                                      </p:to>
                                    </p:set>
                                    <p:anim calcmode="lin" valueType="num">
                                      <p:cBhvr>
                                        <p:cTn id="24" dur="500" fill="hold"/>
                                        <p:tgtEl>
                                          <p:spTgt spid="14338">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4338">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4338">
                                            <p:txEl>
                                              <p:pRg st="4" end="4"/>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14338">
                                            <p:txEl>
                                              <p:pRg st="5" end="5"/>
                                            </p:txEl>
                                          </p:spTgt>
                                        </p:tgtEl>
                                        <p:attrNameLst>
                                          <p:attrName>style.visibility</p:attrName>
                                        </p:attrNameLst>
                                      </p:cBhvr>
                                      <p:to>
                                        <p:strVal val="visible"/>
                                      </p:to>
                                    </p:set>
                                    <p:anim calcmode="lin" valueType="num">
                                      <p:cBhvr>
                                        <p:cTn id="29" dur="500" fill="hold"/>
                                        <p:tgtEl>
                                          <p:spTgt spid="14338">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4338">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14338">
                                            <p:txEl>
                                              <p:pRg st="5" end="5"/>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14338">
                                            <p:txEl>
                                              <p:pRg st="6" end="6"/>
                                            </p:txEl>
                                          </p:spTgt>
                                        </p:tgtEl>
                                        <p:attrNameLst>
                                          <p:attrName>style.visibility</p:attrName>
                                        </p:attrNameLst>
                                      </p:cBhvr>
                                      <p:to>
                                        <p:strVal val="visible"/>
                                      </p:to>
                                    </p:set>
                                    <p:anim calcmode="lin" valueType="num">
                                      <p:cBhvr>
                                        <p:cTn id="34" dur="500" fill="hold"/>
                                        <p:tgtEl>
                                          <p:spTgt spid="14338">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14338">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14338">
                                            <p:txEl>
                                              <p:pRg st="6" end="6"/>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14338">
                                            <p:txEl>
                                              <p:pRg st="7" end="7"/>
                                            </p:txEl>
                                          </p:spTgt>
                                        </p:tgtEl>
                                        <p:attrNameLst>
                                          <p:attrName>style.visibility</p:attrName>
                                        </p:attrNameLst>
                                      </p:cBhvr>
                                      <p:to>
                                        <p:strVal val="visible"/>
                                      </p:to>
                                    </p:set>
                                    <p:anim calcmode="lin" valueType="num">
                                      <p:cBhvr>
                                        <p:cTn id="39" dur="500" fill="hold"/>
                                        <p:tgtEl>
                                          <p:spTgt spid="14338">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14338">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14338">
                                            <p:txEl>
                                              <p:pRg st="7" end="7"/>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14338">
                                            <p:txEl>
                                              <p:pRg st="8" end="8"/>
                                            </p:txEl>
                                          </p:spTgt>
                                        </p:tgtEl>
                                        <p:attrNameLst>
                                          <p:attrName>style.visibility</p:attrName>
                                        </p:attrNameLst>
                                      </p:cBhvr>
                                      <p:to>
                                        <p:strVal val="visible"/>
                                      </p:to>
                                    </p:set>
                                    <p:anim calcmode="lin" valueType="num">
                                      <p:cBhvr>
                                        <p:cTn id="44" dur="500" fill="hold"/>
                                        <p:tgtEl>
                                          <p:spTgt spid="14338">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14338">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14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p:txBody>
          <a:bodyPr/>
          <a:lstStyle/>
          <a:p>
            <a:pPr eaLnBrk="1" hangingPunct="1"/>
            <a:r>
              <a:rPr lang="en-US" sz="3600" smtClean="0"/>
              <a:t>Publishing – In General</a:t>
            </a:r>
          </a:p>
        </p:txBody>
      </p:sp>
      <p:sp>
        <p:nvSpPr>
          <p:cNvPr id="33794" name="Content Placeholder 2"/>
          <p:cNvSpPr>
            <a:spLocks noGrp="1"/>
          </p:cNvSpPr>
          <p:nvPr>
            <p:ph idx="4294967295"/>
          </p:nvPr>
        </p:nvSpPr>
        <p:spPr/>
        <p:txBody>
          <a:bodyPr/>
          <a:lstStyle/>
          <a:p>
            <a:pPr eaLnBrk="1" hangingPunct="1">
              <a:buFont typeface="Wingdings" pitchFamily="2" charset="2"/>
              <a:buNone/>
            </a:pPr>
            <a:endParaRPr lang="en-US" sz="1600" b="1" smtClean="0"/>
          </a:p>
          <a:p>
            <a:pPr eaLnBrk="1" hangingPunct="1"/>
            <a:endParaRPr lang="en-US" sz="1600" b="1" smtClean="0"/>
          </a:p>
        </p:txBody>
      </p:sp>
      <p:pic>
        <p:nvPicPr>
          <p:cNvPr id="33795" name="Picture 4" descr="social-media-landscape"/>
          <p:cNvPicPr>
            <a:picLocks noChangeAspect="1" noChangeArrowheads="1"/>
          </p:cNvPicPr>
          <p:nvPr/>
        </p:nvPicPr>
        <p:blipFill>
          <a:blip r:embed="rId2"/>
          <a:srcRect/>
          <a:stretch>
            <a:fillRect/>
          </a:stretch>
        </p:blipFill>
        <p:spPr bwMode="auto">
          <a:xfrm>
            <a:off x="309563" y="412750"/>
            <a:ext cx="8507412"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Social Media</a:t>
            </a:r>
            <a:r>
              <a:rPr lang="en-US" sz="1400" b="1" smtClean="0"/>
              <a:t/>
            </a:r>
            <a:br>
              <a:rPr lang="en-US" sz="1400" b="1" smtClean="0"/>
            </a:br>
            <a:endParaRPr lang="en-US" sz="1400" b="1" smtClean="0"/>
          </a:p>
          <a:p>
            <a:pPr eaLnBrk="1" hangingPunct="1"/>
            <a:r>
              <a:rPr lang="en-US" sz="1600" b="1" smtClean="0"/>
              <a:t>Facebook and Twitter offer a means to easily interact with customers and other businesses.  Get comfortable with Facebook.  Create a business page and post content regularly.</a:t>
            </a:r>
          </a:p>
          <a:p>
            <a:pPr eaLnBrk="1" hangingPunct="1"/>
            <a:r>
              <a:rPr lang="en-US" sz="1600" b="1" smtClean="0"/>
              <a:t>Create or link to content that is interactive and engaging- this is </a:t>
            </a:r>
            <a:r>
              <a:rPr lang="en-US" sz="1600" b="1" smtClean="0">
                <a:solidFill>
                  <a:schemeClr val="accent2"/>
                </a:solidFill>
              </a:rPr>
              <a:t>NOT</a:t>
            </a:r>
            <a:r>
              <a:rPr lang="en-US" sz="1600" b="1" smtClean="0"/>
              <a:t> the place for another news feed.  Many of your Facebook fans will already be receiving your newsletters- so don’t repeat everything.</a:t>
            </a:r>
          </a:p>
          <a:p>
            <a:pPr eaLnBrk="1" hangingPunct="1"/>
            <a:r>
              <a:rPr lang="en-US" sz="1600" b="1" smtClean="0"/>
              <a:t>Be sure to respond to messages, comments, questions, and content that others post.  Try tools like </a:t>
            </a:r>
            <a:r>
              <a:rPr lang="en-US" sz="1600" b="1" smtClean="0">
                <a:hlinkClick r:id="rId2"/>
              </a:rPr>
              <a:t>socialmention.com</a:t>
            </a:r>
            <a:r>
              <a:rPr lang="en-US" sz="1600" b="1" smtClean="0"/>
              <a:t> to real-time search keywords about your brand or company.</a:t>
            </a:r>
          </a:p>
          <a:p>
            <a:pPr eaLnBrk="1" hangingPunct="1"/>
            <a:r>
              <a:rPr lang="en-US" sz="1600" b="1" smtClean="0"/>
              <a:t>Have your page “Like” other business pages.  As you interact on their news feeds, be sure to post any comments “as your page”.  Others may see your comment and click on your page’s name- you may gain fans this way from similar pages.</a:t>
            </a:r>
          </a:p>
          <a:p>
            <a:pPr eaLnBrk="1" hangingPunct="1"/>
            <a:endParaRPr lang="en-US" sz="1600" b="1" smtClean="0"/>
          </a:p>
          <a:p>
            <a:pPr eaLnBrk="1" hangingPunct="1"/>
            <a:endParaRPr lang="en-US" sz="1600" b="1" smtClean="0"/>
          </a:p>
          <a:p>
            <a:pPr eaLnBrk="1" hangingPunct="1"/>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Social Media – Cont.</a:t>
            </a:r>
            <a:r>
              <a:rPr lang="en-US" sz="1400" b="1" dirty="0" smtClean="0"/>
              <a:t/>
            </a:r>
            <a:br>
              <a:rPr lang="en-US" sz="1400" b="1" dirty="0" smtClean="0"/>
            </a:br>
            <a:endParaRPr lang="en-US" sz="1400" b="1" dirty="0" smtClean="0"/>
          </a:p>
          <a:p>
            <a:pPr eaLnBrk="1" hangingPunct="1"/>
            <a:r>
              <a:rPr lang="en-US" sz="1600" b="1" dirty="0" smtClean="0"/>
              <a:t>On Facebook, not all of your posts will be seen by all of your fans.  Only a percentage of your posts will get through to the news feeds of users who like your page.</a:t>
            </a:r>
          </a:p>
          <a:p>
            <a:pPr eaLnBrk="1" hangingPunct="1"/>
            <a:r>
              <a:rPr lang="en-US" sz="1600" b="1" dirty="0" smtClean="0"/>
              <a:t>For posts that link to a sale, special announcement, </a:t>
            </a:r>
            <a:r>
              <a:rPr lang="en-US" sz="1600" b="1" dirty="0" err="1" smtClean="0"/>
              <a:t>Kickstarter</a:t>
            </a:r>
            <a:r>
              <a:rPr lang="en-US" sz="1600" b="1" dirty="0" smtClean="0"/>
              <a:t> launch, or other very important item, consider paying to “promote” that post.  It costs approximately $5 per promotion and better ensures visibility of that post.</a:t>
            </a:r>
          </a:p>
          <a:p>
            <a:pPr eaLnBrk="1" hangingPunct="1"/>
            <a:r>
              <a:rPr lang="en-US" sz="1600" b="1" dirty="0" smtClean="0"/>
              <a:t>Content such as artwork previews, questions for your fans, and fun or interesting items generate more ‘likes’ and interaction.</a:t>
            </a:r>
          </a:p>
          <a:p>
            <a:pPr eaLnBrk="1" hangingPunct="1"/>
            <a:r>
              <a:rPr lang="en-US" sz="1600" b="1" dirty="0" smtClean="0"/>
              <a:t>Encourage fans to “share” content you think is particularly important.  Shared posts show up on the pages of your fan’s friends.</a:t>
            </a:r>
          </a:p>
          <a:p>
            <a:pPr eaLnBrk="1" hangingPunct="1"/>
            <a:endParaRPr lang="en-US" sz="1600" b="1" dirty="0" smtClean="0"/>
          </a:p>
          <a:p>
            <a:pPr eaLnBrk="1" hangingPunct="1"/>
            <a:endParaRPr lang="en-US" sz="1600" b="1" dirty="0" smtClean="0"/>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Getting Started with Distribution</a:t>
            </a:r>
            <a:r>
              <a:rPr lang="en-US" sz="1400" b="1" dirty="0" smtClean="0"/>
              <a:t/>
            </a:r>
            <a:br>
              <a:rPr lang="en-US" sz="1400" b="1" dirty="0" smtClean="0"/>
            </a:br>
            <a:endParaRPr lang="en-US" sz="1400" b="1" dirty="0" smtClean="0"/>
          </a:p>
          <a:p>
            <a:pPr eaLnBrk="1" hangingPunct="1"/>
            <a:r>
              <a:rPr lang="en-US" sz="1600" b="1" dirty="0" smtClean="0"/>
              <a:t>Have a product (or products) in near-final form and ready to show to a distributor before approaching them.  Be prepared to answer questions like “What is the case quantity?, What are your terms?, What is MSRP?  How will you handle damaged/missing product?”</a:t>
            </a:r>
          </a:p>
          <a:p>
            <a:pPr eaLnBrk="1" hangingPunct="1"/>
            <a:r>
              <a:rPr lang="en-US" sz="1600" b="1" dirty="0" smtClean="0"/>
              <a:t>When setting MSRP, ensure you can meet typical distributor terms- which include a </a:t>
            </a:r>
            <a:r>
              <a:rPr lang="en-US" sz="1600" b="1" dirty="0" smtClean="0">
                <a:solidFill>
                  <a:schemeClr val="accent2"/>
                </a:solidFill>
              </a:rPr>
              <a:t>55-60% off MSRP</a:t>
            </a:r>
            <a:r>
              <a:rPr lang="en-US" sz="1600" b="1" dirty="0" smtClean="0"/>
              <a:t> discount and </a:t>
            </a:r>
            <a:r>
              <a:rPr lang="en-US" sz="1600" b="1" dirty="0" smtClean="0">
                <a:solidFill>
                  <a:schemeClr val="accent2"/>
                </a:solidFill>
              </a:rPr>
              <a:t>free shipping</a:t>
            </a:r>
            <a:r>
              <a:rPr lang="en-US" sz="1600" b="1" dirty="0" smtClean="0"/>
              <a:t> of cases to distributor warehouses or freight forwarders in the USA.</a:t>
            </a:r>
          </a:p>
          <a:p>
            <a:pPr eaLnBrk="1" hangingPunct="1"/>
            <a:r>
              <a:rPr lang="en-US" sz="1600" b="1" dirty="0" smtClean="0"/>
              <a:t>Ensure you read and fully understand any distributor agreement(s) / contracts you are asked to sign.  Do not be afraid to ask questions.</a:t>
            </a:r>
          </a:p>
          <a:p>
            <a:pPr eaLnBrk="1" hangingPunct="1"/>
            <a:r>
              <a:rPr lang="en-US" sz="1600" b="1" dirty="0" smtClean="0"/>
              <a:t>Distribution is the key to getting your games in stores worldwide.</a:t>
            </a:r>
          </a:p>
          <a:p>
            <a:pPr eaLnBrk="1" hangingPunct="1"/>
            <a:r>
              <a:rPr lang="en-US" sz="1600" b="1" dirty="0" smtClean="0"/>
              <a:t>For a large retailer managing a lot of inventory, placing a single order with a distributor for everything they need is much easier than placing multiple orders with individual publishers. </a:t>
            </a:r>
          </a:p>
          <a:p>
            <a:pPr eaLnBrk="1" hangingPunct="1"/>
            <a:endParaRPr lang="en-US" sz="1600" b="1" dirty="0" smtClean="0"/>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Sales – Direct and Indirect</a:t>
            </a:r>
            <a:r>
              <a:rPr lang="en-US" sz="1400" b="1" dirty="0" smtClean="0"/>
              <a:t/>
            </a:r>
            <a:br>
              <a:rPr lang="en-US" sz="1400" b="1" dirty="0" smtClean="0"/>
            </a:br>
            <a:endParaRPr lang="en-US" sz="1400" b="1" dirty="0" smtClean="0"/>
          </a:p>
          <a:p>
            <a:pPr eaLnBrk="1" hangingPunct="1"/>
            <a:r>
              <a:rPr lang="en-US" sz="1600" b="1" dirty="0" smtClean="0">
                <a:solidFill>
                  <a:schemeClr val="accent2"/>
                </a:solidFill>
              </a:rPr>
              <a:t>Indirect Sales</a:t>
            </a:r>
            <a:r>
              <a:rPr lang="en-US" sz="1600" b="1" dirty="0" smtClean="0"/>
              <a:t> (through distribution) help increase your reach into game stores and other countries.  Some publishers focus exclusively on indirect sales.</a:t>
            </a:r>
          </a:p>
          <a:p>
            <a:pPr eaLnBrk="1" hangingPunct="1"/>
            <a:r>
              <a:rPr lang="en-US" sz="1600" b="1" dirty="0" smtClean="0">
                <a:solidFill>
                  <a:schemeClr val="accent2"/>
                </a:solidFill>
              </a:rPr>
              <a:t>Direct Sales</a:t>
            </a:r>
            <a:r>
              <a:rPr lang="en-US" sz="1600" b="1" dirty="0" smtClean="0"/>
              <a:t> at conventions or online in your own web store (or through Amazon, E-Bay, etc.) are only limited by the reach you build over time.  You can make more profit by directly selling to customers, but there is also more work and expense involved. Direct sales are the best way to connect with and meet your customer base.</a:t>
            </a:r>
          </a:p>
          <a:p>
            <a:pPr eaLnBrk="1" hangingPunct="1"/>
            <a:r>
              <a:rPr lang="en-US" sz="1600" b="1" dirty="0" smtClean="0"/>
              <a:t>Recommendation: A combination of </a:t>
            </a:r>
            <a:r>
              <a:rPr lang="en-US" sz="1600" b="1" dirty="0" smtClean="0">
                <a:solidFill>
                  <a:schemeClr val="accent2"/>
                </a:solidFill>
              </a:rPr>
              <a:t>both</a:t>
            </a:r>
            <a:r>
              <a:rPr lang="en-US" sz="1600" b="1" dirty="0" smtClean="0"/>
              <a:t> methods as your time and budget allows.</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Sales – Convention Tips</a:t>
            </a:r>
            <a:r>
              <a:rPr lang="en-US" sz="1400" b="1" dirty="0" smtClean="0"/>
              <a:t/>
            </a:r>
            <a:br>
              <a:rPr lang="en-US" sz="1400" b="1" dirty="0" smtClean="0"/>
            </a:br>
            <a:endParaRPr lang="en-US" sz="1400" b="1" dirty="0" smtClean="0"/>
          </a:p>
          <a:p>
            <a:pPr eaLnBrk="1" hangingPunct="1"/>
            <a:r>
              <a:rPr lang="en-US" sz="1600" b="1" dirty="0" smtClean="0">
                <a:solidFill>
                  <a:schemeClr val="accent2"/>
                </a:solidFill>
              </a:rPr>
              <a:t>Conventions</a:t>
            </a:r>
            <a:r>
              <a:rPr lang="en-US" sz="1600" b="1" dirty="0" smtClean="0"/>
              <a:t> are excellent opportunities to meet existing customers and make new ones, increasing your audience base and exposure, while making sales of your games.</a:t>
            </a:r>
          </a:p>
          <a:p>
            <a:pPr eaLnBrk="1" hangingPunct="1"/>
            <a:r>
              <a:rPr lang="en-US" sz="1600" b="1" dirty="0" smtClean="0">
                <a:solidFill>
                  <a:schemeClr val="hlink"/>
                </a:solidFill>
              </a:rPr>
              <a:t>Tip 1</a:t>
            </a:r>
            <a:r>
              <a:rPr lang="en-US" sz="1600" b="1" dirty="0" smtClean="0"/>
              <a:t>: If you only attend one convention each year, in one region, you limit yourself to the attendees that show up there typically every year.  Attend various conventions that your target audience attends- in as many different regions as you can.</a:t>
            </a:r>
          </a:p>
          <a:p>
            <a:pPr eaLnBrk="1" hangingPunct="1"/>
            <a:r>
              <a:rPr lang="en-US" sz="1600" b="1" dirty="0" smtClean="0">
                <a:solidFill>
                  <a:schemeClr val="hlink"/>
                </a:solidFill>
              </a:rPr>
              <a:t>Tip 2</a:t>
            </a:r>
            <a:r>
              <a:rPr lang="en-US" sz="1600" b="1" dirty="0" smtClean="0"/>
              <a:t>: Take time during and after convention hall hours to give demos of your games.  </a:t>
            </a:r>
            <a:r>
              <a:rPr lang="en-US" sz="1600" b="1" u="sng" dirty="0" smtClean="0"/>
              <a:t>Demos are the best way to make sales.</a:t>
            </a:r>
          </a:p>
          <a:p>
            <a:pPr eaLnBrk="1" hangingPunct="1"/>
            <a:r>
              <a:rPr lang="en-US" sz="1600" b="1" dirty="0" smtClean="0">
                <a:solidFill>
                  <a:schemeClr val="hlink"/>
                </a:solidFill>
              </a:rPr>
              <a:t>Tip 3</a:t>
            </a:r>
            <a:r>
              <a:rPr lang="en-US" sz="1600" b="1" dirty="0" smtClean="0"/>
              <a:t>: If you are not much of a salesman, take the time to develop this skill before jumping in.  Books such as </a:t>
            </a:r>
            <a:r>
              <a:rPr lang="en-US" sz="1600" b="1" dirty="0" err="1" smtClean="0"/>
              <a:t>Zig</a:t>
            </a:r>
            <a:r>
              <a:rPr lang="en-US" sz="1600" b="1" dirty="0" smtClean="0"/>
              <a:t> </a:t>
            </a:r>
            <a:r>
              <a:rPr lang="en-US" sz="1600" b="1" dirty="0" err="1" smtClean="0"/>
              <a:t>Ziglar’s</a:t>
            </a:r>
            <a:r>
              <a:rPr lang="en-US" sz="1600" b="1" dirty="0" smtClean="0"/>
              <a:t> </a:t>
            </a:r>
            <a:r>
              <a:rPr lang="en-US" sz="1600" b="1" dirty="0" smtClean="0">
                <a:hlinkClick r:id="rId2"/>
              </a:rPr>
              <a:t>Secrets of Closing the Sale</a:t>
            </a:r>
            <a:r>
              <a:rPr lang="en-US" sz="1600" b="1" dirty="0" smtClean="0"/>
              <a:t> can be extremely helpful.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Sales – Convention Tips</a:t>
            </a:r>
            <a:r>
              <a:rPr lang="en-US" sz="1400" b="1" dirty="0" smtClean="0"/>
              <a:t/>
            </a:r>
            <a:br>
              <a:rPr lang="en-US" sz="1400" b="1" dirty="0" smtClean="0"/>
            </a:br>
            <a:endParaRPr lang="en-US" sz="1400" b="1" dirty="0" smtClean="0"/>
          </a:p>
          <a:p>
            <a:pPr eaLnBrk="1" hangingPunct="1"/>
            <a:r>
              <a:rPr lang="en-US" sz="1600" b="1" dirty="0" smtClean="0">
                <a:solidFill>
                  <a:schemeClr val="hlink"/>
                </a:solidFill>
              </a:rPr>
              <a:t>Tip 4</a:t>
            </a:r>
            <a:r>
              <a:rPr lang="en-US" sz="1600" b="1" dirty="0" smtClean="0"/>
              <a:t>: Do not sit idle at your booth.  You are paying to exhibit your games.  Show passion about them and do not ignore customers.  Your games will not sell themselves.  You or who you hire must be active and engaging.</a:t>
            </a:r>
          </a:p>
          <a:p>
            <a:pPr eaLnBrk="1" hangingPunct="1"/>
            <a:r>
              <a:rPr lang="en-US" sz="1600" b="1" dirty="0" smtClean="0">
                <a:solidFill>
                  <a:schemeClr val="hlink"/>
                </a:solidFill>
              </a:rPr>
              <a:t>Tip 5</a:t>
            </a:r>
            <a:r>
              <a:rPr lang="en-US" sz="1600" b="1" dirty="0" smtClean="0"/>
              <a:t>: Do not overspend on convention space or props to “look big”.  Start small and ask about “entrepreneur rates.”</a:t>
            </a:r>
          </a:p>
          <a:p>
            <a:pPr eaLnBrk="1" hangingPunct="1"/>
            <a:r>
              <a:rPr lang="en-US" sz="1600" b="1" dirty="0" smtClean="0">
                <a:solidFill>
                  <a:schemeClr val="hlink"/>
                </a:solidFill>
              </a:rPr>
              <a:t>Tip 6</a:t>
            </a:r>
            <a:r>
              <a:rPr lang="en-US" sz="1600" b="1" dirty="0" smtClean="0"/>
              <a:t>: Have a brochure of products, business cards, flyers, or other literature to hand out about your games.  Use a site like </a:t>
            </a:r>
            <a:r>
              <a:rPr lang="en-US" sz="1600" b="1" dirty="0" smtClean="0">
                <a:hlinkClick r:id="rId2"/>
              </a:rPr>
              <a:t>Vistaprint.com</a:t>
            </a:r>
            <a:r>
              <a:rPr lang="en-US" sz="1600" b="1" dirty="0" smtClean="0"/>
              <a:t> to help with creation of these handouts.  Ask those you engage with to sign up for your newsletter if they are interested in your products.</a:t>
            </a:r>
          </a:p>
          <a:p>
            <a:pPr eaLnBrk="1" hangingPunct="1"/>
            <a:r>
              <a:rPr lang="en-US" sz="1600" b="1" dirty="0" smtClean="0">
                <a:solidFill>
                  <a:schemeClr val="hlink"/>
                </a:solidFill>
              </a:rPr>
              <a:t>Tip 7</a:t>
            </a:r>
            <a:r>
              <a:rPr lang="en-US" sz="1600" b="1" dirty="0" smtClean="0"/>
              <a:t>: Beware of hidden costs such as booth rental furniture, parking fees, internet or phone service, power connections, etc.</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originsbooth"/>
          <p:cNvPicPr>
            <a:picLocks noChangeAspect="1" noChangeArrowheads="1"/>
          </p:cNvPicPr>
          <p:nvPr/>
        </p:nvPicPr>
        <p:blipFill>
          <a:blip r:embed="rId2"/>
          <a:srcRect/>
          <a:stretch>
            <a:fillRect/>
          </a:stretch>
        </p:blipFill>
        <p:spPr bwMode="auto">
          <a:xfrm>
            <a:off x="4594225" y="14288"/>
            <a:ext cx="4549775" cy="3397250"/>
          </a:xfrm>
          <a:prstGeom prst="rect">
            <a:avLst/>
          </a:prstGeom>
          <a:noFill/>
          <a:ln w="9525">
            <a:noFill/>
            <a:miter lim="800000"/>
            <a:headEnd/>
            <a:tailEnd/>
          </a:ln>
        </p:spPr>
      </p:pic>
      <p:pic>
        <p:nvPicPr>
          <p:cNvPr id="40965" name="Picture 5" descr="demos"/>
          <p:cNvPicPr>
            <a:picLocks noChangeAspect="1" noChangeArrowheads="1"/>
          </p:cNvPicPr>
          <p:nvPr/>
        </p:nvPicPr>
        <p:blipFill>
          <a:blip r:embed="rId3"/>
          <a:srcRect/>
          <a:stretch>
            <a:fillRect/>
          </a:stretch>
        </p:blipFill>
        <p:spPr bwMode="auto">
          <a:xfrm>
            <a:off x="0" y="14288"/>
            <a:ext cx="4549775" cy="3397250"/>
          </a:xfrm>
          <a:prstGeom prst="rect">
            <a:avLst/>
          </a:prstGeom>
          <a:noFill/>
          <a:ln w="9525">
            <a:noFill/>
            <a:miter lim="800000"/>
            <a:headEnd/>
            <a:tailEnd/>
          </a:ln>
        </p:spPr>
      </p:pic>
      <p:pic>
        <p:nvPicPr>
          <p:cNvPr id="40966" name="Picture 6" descr="demos2"/>
          <p:cNvPicPr>
            <a:picLocks noChangeAspect="1" noChangeArrowheads="1"/>
          </p:cNvPicPr>
          <p:nvPr/>
        </p:nvPicPr>
        <p:blipFill>
          <a:blip r:embed="rId4"/>
          <a:srcRect/>
          <a:stretch>
            <a:fillRect/>
          </a:stretch>
        </p:blipFill>
        <p:spPr bwMode="auto">
          <a:xfrm>
            <a:off x="4594225" y="3457575"/>
            <a:ext cx="4549775" cy="3400425"/>
          </a:xfrm>
          <a:prstGeom prst="rect">
            <a:avLst/>
          </a:prstGeom>
          <a:noFill/>
          <a:ln w="9525">
            <a:noFill/>
            <a:miter lim="800000"/>
            <a:headEnd/>
            <a:tailEnd/>
          </a:ln>
        </p:spPr>
      </p:pic>
      <p:pic>
        <p:nvPicPr>
          <p:cNvPr id="40967" name="Picture 7" descr="originshall"/>
          <p:cNvPicPr>
            <a:picLocks noChangeAspect="1" noChangeArrowheads="1"/>
          </p:cNvPicPr>
          <p:nvPr/>
        </p:nvPicPr>
        <p:blipFill>
          <a:blip r:embed="rId5"/>
          <a:srcRect/>
          <a:stretch>
            <a:fillRect/>
          </a:stretch>
        </p:blipFill>
        <p:spPr bwMode="auto">
          <a:xfrm>
            <a:off x="0" y="3444875"/>
            <a:ext cx="4549775" cy="3398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diamond(in)">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diamond(in)">
                                      <p:cBhvr>
                                        <p:cTn id="17" dur="500"/>
                                        <p:tgtEl>
                                          <p:spTgt spid="4096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0966"/>
                                        </p:tgtEl>
                                        <p:attrNameLst>
                                          <p:attrName>style.visibility</p:attrName>
                                        </p:attrNameLst>
                                      </p:cBhvr>
                                      <p:to>
                                        <p:strVal val="visible"/>
                                      </p:to>
                                    </p:set>
                                    <p:animEffect transition="in" filter="diamond(in)">
                                      <p:cBhvr>
                                        <p:cTn id="22"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pPr eaLnBrk="1" hangingPunct="1"/>
            <a:r>
              <a:rPr lang="en-US" sz="3600" smtClean="0"/>
              <a:t>Publishing – In General</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Sales – Fulfillment </a:t>
            </a:r>
            <a:r>
              <a:rPr lang="en-US" sz="1400" b="1" smtClean="0"/>
              <a:t/>
            </a:r>
            <a:br>
              <a:rPr lang="en-US" sz="1400" b="1" smtClean="0"/>
            </a:br>
            <a:endParaRPr lang="en-US" sz="1400" b="1" smtClean="0"/>
          </a:p>
          <a:p>
            <a:pPr eaLnBrk="1" hangingPunct="1"/>
            <a:r>
              <a:rPr lang="en-US" sz="1600" b="1" smtClean="0"/>
              <a:t>Fulfillment is all about providing product to your direct or indirect customers in a timely manner after a sale is made.</a:t>
            </a:r>
          </a:p>
          <a:p>
            <a:pPr eaLnBrk="1" hangingPunct="1"/>
            <a:r>
              <a:rPr lang="en-US" sz="1600" b="1" smtClean="0"/>
              <a:t>Fulfillment can be extremely time-consuming as a DIY effort, yet rewarding.</a:t>
            </a:r>
          </a:p>
          <a:p>
            <a:pPr eaLnBrk="1" hangingPunct="1"/>
            <a:r>
              <a:rPr lang="en-US" sz="1600" b="1" smtClean="0"/>
              <a:t>Some publishers choose to use fulfillment services to ship their products to distributors or direct to customers, but beware that services like this can further cut into profits.</a:t>
            </a:r>
          </a:p>
          <a:p>
            <a:pPr eaLnBrk="1" hangingPunct="1"/>
            <a:r>
              <a:rPr lang="en-US" sz="1600" b="1" smtClean="0"/>
              <a:t>If you choose to do your own fulfillment, which is recommended at first, consider a printable-postage service program such as </a:t>
            </a:r>
            <a:r>
              <a:rPr lang="en-US" sz="1600" b="1" smtClean="0">
                <a:hlinkClick r:id="rId2"/>
              </a:rPr>
              <a:t>Endicia</a:t>
            </a:r>
            <a:r>
              <a:rPr lang="en-US" sz="1600" b="1" smtClean="0"/>
              <a:t>.</a:t>
            </a:r>
          </a:p>
          <a:p>
            <a:pPr eaLnBrk="1" hangingPunct="1"/>
            <a:r>
              <a:rPr lang="en-US" sz="1600" b="1" smtClean="0"/>
              <a:t>DIY fulfillment can take up a lot of space in your home or garage.  Consider climate-controlled warehouse space at a local mini-storage business as an alternative to filling up your house with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Choosing and Evaluating Game Designs </a:t>
            </a:r>
            <a:r>
              <a:rPr lang="en-US" sz="1400" b="1" dirty="0" smtClean="0"/>
              <a:t/>
            </a:r>
            <a:br>
              <a:rPr lang="en-US" sz="1400" b="1" dirty="0" smtClean="0"/>
            </a:br>
            <a:endParaRPr lang="en-US" sz="1400" b="1" dirty="0" smtClean="0"/>
          </a:p>
          <a:p>
            <a:pPr eaLnBrk="1" hangingPunct="1"/>
            <a:r>
              <a:rPr lang="en-US" sz="1600" b="1" dirty="0" smtClean="0"/>
              <a:t>What is your company’s </a:t>
            </a:r>
            <a:r>
              <a:rPr lang="en-US" sz="1600" b="1" dirty="0" smtClean="0">
                <a:solidFill>
                  <a:schemeClr val="accent2"/>
                </a:solidFill>
              </a:rPr>
              <a:t>Area of Focus</a:t>
            </a:r>
            <a:r>
              <a:rPr lang="en-US" sz="1600" b="1" dirty="0" smtClean="0"/>
              <a:t> with respect to the games you want to publish?  Are they miniatures games?  Family Games?  Wargames?  Role-Playing Games? Euros?  What is your </a:t>
            </a:r>
            <a:r>
              <a:rPr lang="en-US" sz="1600" b="1" dirty="0" smtClean="0">
                <a:solidFill>
                  <a:schemeClr val="accent2"/>
                </a:solidFill>
              </a:rPr>
              <a:t>brand </a:t>
            </a:r>
            <a:r>
              <a:rPr lang="en-US" sz="1600" b="1" dirty="0" smtClean="0">
                <a:solidFill>
                  <a:srgbClr val="FFFFFF"/>
                </a:solidFill>
              </a:rPr>
              <a:t>or</a:t>
            </a:r>
            <a:r>
              <a:rPr lang="en-US" sz="1600" b="1" dirty="0" smtClean="0">
                <a:solidFill>
                  <a:schemeClr val="accent2"/>
                </a:solidFill>
              </a:rPr>
              <a:t> line</a:t>
            </a:r>
            <a:r>
              <a:rPr lang="en-US" sz="1600" b="1" dirty="0" smtClean="0"/>
              <a:t>?  </a:t>
            </a:r>
          </a:p>
          <a:p>
            <a:pPr eaLnBrk="1" hangingPunct="1"/>
            <a:r>
              <a:rPr lang="en-US" sz="1600" b="1" dirty="0" smtClean="0"/>
              <a:t>Determine the above before accepting game submissions or commissioning designs – and ensure that the games you publish match that Area of Focus.</a:t>
            </a:r>
          </a:p>
          <a:p>
            <a:pPr eaLnBrk="1" hangingPunct="1"/>
            <a:r>
              <a:rPr lang="en-US" sz="1600" b="1" dirty="0" smtClean="0"/>
              <a:t>Traditionally, a Game Designer will submit their final, hopefully well-tested prototype to the publisher who will accept it, come to terms with the designer, and take the game further, or reject the submission and not pursue that design for whatever reason.</a:t>
            </a:r>
          </a:p>
          <a:p>
            <a:pPr marL="742950" lvl="1" indent="-285750" eaLnBrk="1" hangingPunct="1"/>
            <a:r>
              <a:rPr lang="en-US" sz="1400" b="1" dirty="0" smtClean="0">
                <a:solidFill>
                  <a:schemeClr val="hlink"/>
                </a:solidFill>
              </a:rPr>
              <a:t>Tip 1:</a:t>
            </a:r>
            <a:r>
              <a:rPr lang="en-US" sz="1400" b="1" dirty="0" smtClean="0"/>
              <a:t> Accept submissions of completed game designs that have been well-</a:t>
            </a:r>
            <a:r>
              <a:rPr lang="en-US" sz="1400" b="1" dirty="0" err="1" smtClean="0"/>
              <a:t>playtested</a:t>
            </a:r>
            <a:r>
              <a:rPr lang="en-US" sz="1400" b="1" dirty="0" smtClean="0"/>
              <a:t>.  You will know whether or not this is true as you begin your evaluation.</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r>
              <a:rPr lang="en-US" smtClean="0"/>
              <a:t>Topics of Discussion (cont.)</a:t>
            </a:r>
          </a:p>
        </p:txBody>
      </p:sp>
      <p:sp>
        <p:nvSpPr>
          <p:cNvPr id="16387" name="Content Placeholder 2"/>
          <p:cNvSpPr>
            <a:spLocks noGrp="1"/>
          </p:cNvSpPr>
          <p:nvPr>
            <p:ph idx="4294967295"/>
          </p:nvPr>
        </p:nvSpPr>
        <p:spPr/>
        <p:txBody>
          <a:bodyPr/>
          <a:lstStyle/>
          <a:p>
            <a:pPr eaLnBrk="1" hangingPunct="1">
              <a:buFont typeface="Wingdings" pitchFamily="2" charset="2"/>
              <a:buNone/>
            </a:pPr>
            <a:r>
              <a:rPr lang="en-US" sz="1800" b="1" smtClean="0"/>
              <a:t>Part 2 - Publishing - In General</a:t>
            </a:r>
            <a:r>
              <a:rPr lang="en-US" sz="1600" b="1" smtClean="0"/>
              <a:t/>
            </a:r>
            <a:br>
              <a:rPr lang="en-US" sz="1600" b="1" smtClean="0"/>
            </a:br>
            <a:endParaRPr lang="en-US" sz="1600" b="1" smtClean="0"/>
          </a:p>
          <a:p>
            <a:pPr eaLnBrk="1" hangingPunct="1"/>
            <a:r>
              <a:rPr lang="en-US" sz="1600" b="1" smtClean="0"/>
              <a:t>Define your Roles and Stick to Them</a:t>
            </a:r>
          </a:p>
          <a:p>
            <a:pPr eaLnBrk="1" hangingPunct="1"/>
            <a:r>
              <a:rPr lang="en-US" sz="1600" b="1" smtClean="0"/>
              <a:t>Advertising &amp; Promotion</a:t>
            </a:r>
          </a:p>
          <a:p>
            <a:pPr eaLnBrk="1" hangingPunct="1"/>
            <a:r>
              <a:rPr lang="en-US" sz="1600" b="1" smtClean="0"/>
              <a:t>Website Development, Updates, and Sub-Sites</a:t>
            </a:r>
          </a:p>
          <a:p>
            <a:pPr eaLnBrk="1" hangingPunct="1"/>
            <a:r>
              <a:rPr lang="en-US" sz="1600" b="1" smtClean="0"/>
              <a:t>Social Media</a:t>
            </a:r>
          </a:p>
          <a:p>
            <a:pPr eaLnBrk="1" hangingPunct="1"/>
            <a:r>
              <a:rPr lang="en-US" sz="1600" b="1" smtClean="0"/>
              <a:t>Getting started with Distribution</a:t>
            </a:r>
          </a:p>
          <a:p>
            <a:pPr eaLnBrk="1" hangingPunct="1"/>
            <a:r>
              <a:rPr lang="en-US" sz="1600" b="1" smtClean="0"/>
              <a:t>Sales – Direct and Indirect</a:t>
            </a:r>
          </a:p>
          <a:p>
            <a:pPr eaLnBrk="1" hangingPunct="1"/>
            <a:r>
              <a:rPr lang="en-US" sz="1600" b="1" smtClean="0"/>
              <a:t>Sales – Convention Tips</a:t>
            </a:r>
          </a:p>
          <a:p>
            <a:pPr eaLnBrk="1" hangingPunct="1"/>
            <a:r>
              <a:rPr lang="en-US" sz="1600" b="1" smtClean="0"/>
              <a:t>Fulfillment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6387">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 calcmode="lin" valueType="num">
                                      <p:cBhvr>
                                        <p:cTn id="12"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6387">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p:cTn id="17"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638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6387">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 calcmode="lin" valueType="num">
                                      <p:cBhvr>
                                        <p:cTn id="22"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6387">
                                            <p:txEl>
                                              <p:pRg st="4" end="4"/>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p:cTn id="27"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6387">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16387">
                                            <p:txEl>
                                              <p:pRg st="5" end="5"/>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 calcmode="lin" valueType="num">
                                      <p:cBhvr>
                                        <p:cTn id="32"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16387">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16387">
                                            <p:txEl>
                                              <p:pRg st="6" end="6"/>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 calcmode="lin" valueType="num">
                                      <p:cBhvr>
                                        <p:cTn id="37"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16387">
                                            <p:txEl>
                                              <p:pRg st="7" end="7"/>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 calcmode="lin" valueType="num">
                                      <p:cBhvr>
                                        <p:cTn id="42" dur="500" fill="hold"/>
                                        <p:tgtEl>
                                          <p:spTgt spid="16387">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16387">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Choosing and Evaluating Game Designs – Cont. </a:t>
            </a:r>
            <a:r>
              <a:rPr lang="en-US" sz="1400" b="1" smtClean="0"/>
              <a:t/>
            </a:r>
            <a:br>
              <a:rPr lang="en-US" sz="1400" b="1" smtClean="0"/>
            </a:br>
            <a:endParaRPr lang="en-US" sz="1400" b="1" smtClean="0"/>
          </a:p>
          <a:p>
            <a:pPr marL="742950" lvl="1" indent="-285750" eaLnBrk="1" hangingPunct="1"/>
            <a:r>
              <a:rPr lang="en-US" sz="1400" b="1" smtClean="0">
                <a:solidFill>
                  <a:schemeClr val="hlink"/>
                </a:solidFill>
              </a:rPr>
              <a:t>Tip 2: </a:t>
            </a:r>
            <a:r>
              <a:rPr lang="en-US" sz="1400" b="1" smtClean="0"/>
              <a:t>Evaluating a game submission takes time and must include consideration of the following: </a:t>
            </a:r>
          </a:p>
          <a:p>
            <a:pPr marL="1143000" lvl="2" indent="-228600" eaLnBrk="1" hangingPunct="1"/>
            <a:r>
              <a:rPr lang="en-US" sz="1400" b="1" smtClean="0"/>
              <a:t>Playtest the game – is it fun?  Does it work?</a:t>
            </a:r>
          </a:p>
          <a:p>
            <a:pPr marL="1143000" lvl="2" indent="-228600" eaLnBrk="1" hangingPunct="1"/>
            <a:r>
              <a:rPr lang="en-US" sz="1400" b="1" smtClean="0"/>
              <a:t>What will it take to print/manufacture the game?</a:t>
            </a:r>
          </a:p>
          <a:p>
            <a:pPr marL="1143000" lvl="2" indent="-228600" eaLnBrk="1" hangingPunct="1"/>
            <a:r>
              <a:rPr lang="en-US" sz="1400" b="1" smtClean="0"/>
              <a:t>What IP protection will be required?</a:t>
            </a:r>
          </a:p>
          <a:p>
            <a:pPr marL="1143000" lvl="2" indent="-228600" eaLnBrk="1" hangingPunct="1"/>
            <a:r>
              <a:rPr lang="en-US" sz="1400" b="1" smtClean="0"/>
              <a:t>How hard will the game be to support?</a:t>
            </a:r>
          </a:p>
          <a:p>
            <a:pPr marL="1143000" lvl="2" indent="-228600" eaLnBrk="1" hangingPunct="1"/>
            <a:r>
              <a:rPr lang="en-US" sz="1400" b="1" smtClean="0"/>
              <a:t>Is there a series or expansion potential?</a:t>
            </a:r>
          </a:p>
          <a:p>
            <a:pPr marL="1143000" lvl="2" indent="-228600" eaLnBrk="1" hangingPunct="1"/>
            <a:r>
              <a:rPr lang="en-US" sz="1400" b="1" smtClean="0"/>
              <a:t>Has it already “been done”?  </a:t>
            </a:r>
          </a:p>
          <a:p>
            <a:pPr marL="1143000" lvl="2" indent="-228600" eaLnBrk="1" hangingPunct="1"/>
            <a:r>
              <a:rPr lang="en-US" sz="1400" b="1" smtClean="0"/>
              <a:t>What artwork is required?</a:t>
            </a:r>
          </a:p>
          <a:p>
            <a:pPr marL="1143000" lvl="2" indent="-228600" eaLnBrk="1" hangingPunct="1"/>
            <a:r>
              <a:rPr lang="en-US" sz="1400" b="1" smtClean="0"/>
              <a:t>Does this game fit your “line”?</a:t>
            </a:r>
          </a:p>
          <a:p>
            <a:pPr marL="1143000" lvl="2" indent="-228600" eaLnBrk="1" hangingPunct="1"/>
            <a:r>
              <a:rPr lang="en-US" sz="1400" b="1" smtClean="0"/>
              <a:t>Does this game violate the protected IP of another company or person?</a:t>
            </a:r>
          </a:p>
          <a:p>
            <a:pPr eaLnBrk="1" hangingPunct="1"/>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1">
                                            <p:txEl>
                                              <p:pRg st="8" end="8"/>
                                            </p:txEl>
                                          </p:spTgt>
                                        </p:tgtEl>
                                        <p:attrNameLst>
                                          <p:attrName>style.visibility</p:attrName>
                                        </p:attrNameLst>
                                      </p:cBhvr>
                                      <p:to>
                                        <p:strVal val="visible"/>
                                      </p:to>
                                    </p:set>
                                    <p:anim calcmode="lin" valueType="num">
                                      <p:cBhvr additive="base">
                                        <p:cTn id="49"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651">
                                            <p:txEl>
                                              <p:pRg st="9" end="9"/>
                                            </p:txEl>
                                          </p:spTgt>
                                        </p:tgtEl>
                                        <p:attrNameLst>
                                          <p:attrName>style.visibility</p:attrName>
                                        </p:attrNameLst>
                                      </p:cBhvr>
                                      <p:to>
                                        <p:strVal val="visible"/>
                                      </p:to>
                                    </p:set>
                                    <p:anim calcmode="lin" valueType="num">
                                      <p:cBhvr additive="base">
                                        <p:cTn id="55"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651">
                                            <p:txEl>
                                              <p:pRg st="10" end="10"/>
                                            </p:txEl>
                                          </p:spTgt>
                                        </p:tgtEl>
                                        <p:attrNameLst>
                                          <p:attrName>style.visibility</p:attrName>
                                        </p:attrNameLst>
                                      </p:cBhvr>
                                      <p:to>
                                        <p:strVal val="visible"/>
                                      </p:to>
                                    </p:set>
                                    <p:anim calcmode="lin" valueType="num">
                                      <p:cBhvr additive="base">
                                        <p:cTn id="61"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Choosing and Evaluating Game Designs – Cont. </a:t>
            </a:r>
            <a:r>
              <a:rPr lang="en-US" sz="1400" b="1" smtClean="0"/>
              <a:t/>
            </a:r>
            <a:br>
              <a:rPr lang="en-US" sz="1400" b="1" smtClean="0"/>
            </a:br>
            <a:endParaRPr lang="en-US" sz="1400" b="1" smtClean="0"/>
          </a:p>
          <a:p>
            <a:pPr marL="742950" lvl="1" indent="-285750" eaLnBrk="1" hangingPunct="1"/>
            <a:r>
              <a:rPr lang="en-US" sz="1400" b="1" smtClean="0">
                <a:solidFill>
                  <a:schemeClr val="hlink"/>
                </a:solidFill>
              </a:rPr>
              <a:t>Tip 3: </a:t>
            </a:r>
            <a:r>
              <a:rPr lang="en-US" sz="1400" b="1" smtClean="0"/>
              <a:t>Be timely, outline expectations with the designer prior to evaluating the game, and provide feedback regardless of the decision to publish or not to publish.</a:t>
            </a:r>
          </a:p>
          <a:p>
            <a:pPr marL="742950" lvl="1" indent="-285750" eaLnBrk="1" hangingPunct="1"/>
            <a:r>
              <a:rPr lang="en-US" sz="1400" b="1" smtClean="0">
                <a:solidFill>
                  <a:schemeClr val="hlink"/>
                </a:solidFill>
              </a:rPr>
              <a:t>Tip 4:</a:t>
            </a:r>
            <a:r>
              <a:rPr lang="en-US" sz="1400" b="1" smtClean="0"/>
              <a:t> The choice to publish a game must be one that financially benefits everyone involved with that game- the publisher, distributors, retailers, printers, designers, artists, etc.- and benefits gamers by providing great gaming value / entertainment for their money.</a:t>
            </a:r>
          </a:p>
          <a:p>
            <a:pPr eaLnBrk="1" hangingPunct="1"/>
            <a:r>
              <a:rPr lang="en-US" sz="1600" b="1" smtClean="0"/>
              <a:t>If a positive decision is made, protect yourself and your designer(s) / artist(s) with a formal contract that outlines roles, expectations, monetary compensation, and any restrictions or 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The Development Process </a:t>
            </a:r>
            <a:r>
              <a:rPr lang="en-US" sz="1400" b="1" dirty="0" smtClean="0"/>
              <a:t/>
            </a:r>
            <a:br>
              <a:rPr lang="en-US" sz="1400" b="1" dirty="0" smtClean="0"/>
            </a:br>
            <a:endParaRPr lang="en-US" sz="1400" b="1" dirty="0" smtClean="0"/>
          </a:p>
          <a:p>
            <a:pPr eaLnBrk="1" hangingPunct="1"/>
            <a:r>
              <a:rPr lang="en-US" sz="1600" b="1" dirty="0" smtClean="0"/>
              <a:t>Development may be done externally or internally and may be iterative.</a:t>
            </a:r>
          </a:p>
          <a:p>
            <a:pPr eaLnBrk="1" hangingPunct="1"/>
            <a:endParaRPr lang="en-US" sz="1600" b="1" dirty="0"/>
          </a:p>
          <a:p>
            <a:pPr marL="46037" indent="0" eaLnBrk="1" hangingPunct="1">
              <a:buNone/>
            </a:pPr>
            <a:endParaRPr lang="en-US" sz="1600" b="1" dirty="0" smtClean="0"/>
          </a:p>
        </p:txBody>
      </p:sp>
      <p:graphicFrame>
        <p:nvGraphicFramePr>
          <p:cNvPr id="5" name="Diagram 4"/>
          <p:cNvGraphicFramePr/>
          <p:nvPr>
            <p:extLst>
              <p:ext uri="{D42A27DB-BD31-4B8C-83A1-F6EECF244321}">
                <p14:modId xmlns:p14="http://schemas.microsoft.com/office/powerpoint/2010/main" val="2393489013"/>
              </p:ext>
            </p:extLst>
          </p:nvPr>
        </p:nvGraphicFramePr>
        <p:xfrm>
          <a:off x="1997809" y="3722816"/>
          <a:ext cx="4645267" cy="281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IP Protection </a:t>
            </a:r>
            <a:r>
              <a:rPr lang="en-US" sz="1400" b="1" dirty="0" smtClean="0"/>
              <a:t/>
            </a:r>
            <a:br>
              <a:rPr lang="en-US" sz="1400" b="1" dirty="0" smtClean="0"/>
            </a:br>
            <a:endParaRPr lang="en-US" sz="1400" b="1" dirty="0" smtClean="0"/>
          </a:p>
          <a:p>
            <a:pPr eaLnBrk="1" hangingPunct="1"/>
            <a:r>
              <a:rPr lang="en-US" sz="1600" b="1" dirty="0" smtClean="0"/>
              <a:t>Seek a lawyer’s advice for any questions about IP protection, licensing IP of others, or infringement concerns.</a:t>
            </a:r>
          </a:p>
          <a:p>
            <a:pPr eaLnBrk="1" hangingPunct="1"/>
            <a:r>
              <a:rPr lang="en-US" sz="1600" b="1" dirty="0" smtClean="0"/>
              <a:t>Two copies of each final published game should be submitted to the Library of Congress, along with $35, to secure a registered copyright and officially establish the date of publication (USA).</a:t>
            </a:r>
          </a:p>
          <a:p>
            <a:pPr eaLnBrk="1" hangingPunct="1"/>
            <a:r>
              <a:rPr lang="en-US" sz="1600" b="1" dirty="0" smtClean="0"/>
              <a:t>For a good discussion of IP as it relates to game design and publishing, read </a:t>
            </a:r>
            <a:r>
              <a:rPr lang="en-US" sz="1600" b="1" dirty="0" smtClean="0">
                <a:hlinkClick r:id="rId2"/>
              </a:rPr>
              <a:t>this pinned thread</a:t>
            </a:r>
            <a:r>
              <a:rPr lang="en-US" sz="1600" b="1" dirty="0" smtClean="0"/>
              <a:t> on BGG.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Print Run Size Considerations </a:t>
            </a:r>
            <a:r>
              <a:rPr lang="en-US" sz="1400" b="1" dirty="0" smtClean="0"/>
              <a:t/>
            </a:r>
            <a:br>
              <a:rPr lang="en-US" sz="1400" b="1" dirty="0" smtClean="0"/>
            </a:br>
            <a:endParaRPr lang="en-US" sz="1400" b="1" dirty="0" smtClean="0"/>
          </a:p>
          <a:p>
            <a:pPr eaLnBrk="1" hangingPunct="1"/>
            <a:r>
              <a:rPr lang="en-US" sz="1600" b="1" dirty="0" smtClean="0"/>
              <a:t>How many copies of a new release should you print?  100?  500?  5000?  Crowd-funding campaign results, market size, distribution network, space available for inventory, cost per unit, budget, and estimated demand can all help determine this quantity.</a:t>
            </a:r>
          </a:p>
          <a:p>
            <a:pPr marL="742950" lvl="1" indent="-285750" eaLnBrk="1" hangingPunct="1"/>
            <a:r>
              <a:rPr lang="en-US" sz="1400" b="1" dirty="0" smtClean="0">
                <a:solidFill>
                  <a:schemeClr val="hlink"/>
                </a:solidFill>
              </a:rPr>
              <a:t>Tip 1:</a:t>
            </a:r>
            <a:r>
              <a:rPr lang="en-US" sz="1400" b="1" dirty="0" smtClean="0"/>
              <a:t> Request printer / supplier quotes in multiple quantities so you can understand how the “economy of scale” works in your favor with various printers.</a:t>
            </a:r>
          </a:p>
          <a:p>
            <a:pPr marL="742950" lvl="1" indent="-285750" eaLnBrk="1" hangingPunct="1"/>
            <a:r>
              <a:rPr lang="en-US" sz="1400" b="1" dirty="0" smtClean="0">
                <a:solidFill>
                  <a:schemeClr val="hlink"/>
                </a:solidFill>
              </a:rPr>
              <a:t>Tip 2:</a:t>
            </a:r>
            <a:r>
              <a:rPr lang="en-US" sz="1400" b="1" dirty="0" smtClean="0"/>
              <a:t> Do not over-print your first game, especially if you do not have agreements with distributors already in place, if you are specifying a high MSRP, or the demand for similar games is relatively low.</a:t>
            </a:r>
          </a:p>
          <a:p>
            <a:pPr marL="742950" lvl="1" indent="-285750" eaLnBrk="1" hangingPunct="1"/>
            <a:r>
              <a:rPr lang="en-US" sz="1400" b="1" dirty="0" smtClean="0">
                <a:solidFill>
                  <a:schemeClr val="hlink"/>
                </a:solidFill>
              </a:rPr>
              <a:t>Tip 3:</a:t>
            </a:r>
            <a:r>
              <a:rPr lang="en-US" sz="1400" b="1" dirty="0" smtClean="0"/>
              <a:t> Do not assume the entire print run will sell out within a year.  Have a plan and place to store your unsold inventory.</a:t>
            </a:r>
          </a:p>
          <a:p>
            <a:pPr marL="742950" lvl="1" indent="-285750" eaLnBrk="1" hangingPunct="1"/>
            <a:r>
              <a:rPr lang="en-US" sz="1400" b="1" dirty="0" smtClean="0">
                <a:solidFill>
                  <a:schemeClr val="hlink"/>
                </a:solidFill>
              </a:rPr>
              <a:t>Tip 4:</a:t>
            </a:r>
            <a:r>
              <a:rPr lang="en-US" sz="1400" b="1" dirty="0" smtClean="0"/>
              <a:t> Consider a “Print on Demand” printer such as </a:t>
            </a:r>
            <a:r>
              <a:rPr lang="en-US" sz="1400" b="1" dirty="0" smtClean="0">
                <a:hlinkClick r:id="rId2"/>
              </a:rPr>
              <a:t>SuperiorPOD</a:t>
            </a:r>
            <a:r>
              <a:rPr lang="en-US" sz="1400" b="1" dirty="0" smtClean="0"/>
              <a:t> to reduce inventory.  Note that this generally increases cost per unit.</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Packaging Considerations </a:t>
            </a:r>
            <a:r>
              <a:rPr lang="en-US" sz="1400" b="1" dirty="0" smtClean="0"/>
              <a:t/>
            </a:r>
            <a:br>
              <a:rPr lang="en-US" sz="1400" b="1" dirty="0" smtClean="0"/>
            </a:br>
            <a:endParaRPr lang="en-US" sz="1400" b="1" dirty="0" smtClean="0"/>
          </a:p>
          <a:p>
            <a:pPr eaLnBrk="1" hangingPunct="1"/>
            <a:r>
              <a:rPr lang="en-US" sz="1600" b="1" dirty="0" smtClean="0"/>
              <a:t>Every printed game needs a box.  Consider the following tips:</a:t>
            </a:r>
          </a:p>
          <a:p>
            <a:pPr marL="742950" lvl="1" indent="-285750" eaLnBrk="1" hangingPunct="1"/>
            <a:r>
              <a:rPr lang="en-US" sz="1400" b="1" dirty="0" smtClean="0">
                <a:solidFill>
                  <a:schemeClr val="hlink"/>
                </a:solidFill>
              </a:rPr>
              <a:t>Tip 1:</a:t>
            </a:r>
            <a:r>
              <a:rPr lang="en-US" sz="1400" b="1" dirty="0" smtClean="0"/>
              <a:t> Ensure all contents (in final printed form) – will actually fit!  If any </a:t>
            </a:r>
            <a:r>
              <a:rPr lang="en-US" sz="1400" b="1" dirty="0" err="1" smtClean="0"/>
              <a:t>Kickstarter</a:t>
            </a:r>
            <a:r>
              <a:rPr lang="en-US" sz="1400" b="1" dirty="0" smtClean="0"/>
              <a:t> “Stretch Goals” will add components, make sure you have room for them in the box.</a:t>
            </a:r>
          </a:p>
          <a:p>
            <a:pPr marL="742950" lvl="1" indent="-285750" eaLnBrk="1" hangingPunct="1"/>
            <a:r>
              <a:rPr lang="en-US" sz="1400" b="1" dirty="0" smtClean="0">
                <a:solidFill>
                  <a:schemeClr val="hlink"/>
                </a:solidFill>
              </a:rPr>
              <a:t>Tip 2:</a:t>
            </a:r>
            <a:r>
              <a:rPr lang="en-US" sz="1400" b="1" dirty="0" smtClean="0"/>
              <a:t> Design the box’s outer extents to fit within one of the USPS “flat rate box” sizes – Small, Medium, or Large.  This can help you predict shipping costs for direct orders and may be the difference between a sale or no sale- especially for international customers.</a:t>
            </a:r>
          </a:p>
          <a:p>
            <a:pPr marL="742950" lvl="1" indent="-285750" eaLnBrk="1" hangingPunct="1"/>
            <a:r>
              <a:rPr lang="en-US" sz="1400" b="1" dirty="0" smtClean="0">
                <a:solidFill>
                  <a:schemeClr val="hlink"/>
                </a:solidFill>
              </a:rPr>
              <a:t>Tip 3:</a:t>
            </a:r>
            <a:r>
              <a:rPr lang="en-US" sz="1400" b="1" dirty="0" smtClean="0"/>
              <a:t> Look at other game boxes to see what information is included on them.  As a minimum for games, consider adding a UPC code, number of players, time to play, difficulty level, recommended age, your MFG part number, graphics showing the actual game in play, CE mark, country of origin, etc.</a:t>
            </a:r>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The Importance of Box Art </a:t>
            </a:r>
            <a:r>
              <a:rPr lang="en-US" sz="1400" b="1" smtClean="0"/>
              <a:t/>
            </a:r>
            <a:br>
              <a:rPr lang="en-US" sz="1400" b="1" smtClean="0"/>
            </a:br>
            <a:endParaRPr lang="en-US" sz="1400" b="1" smtClean="0"/>
          </a:p>
          <a:p>
            <a:pPr eaLnBrk="1" hangingPunct="1"/>
            <a:r>
              <a:rPr lang="en-US" sz="1600" b="1" smtClean="0"/>
              <a:t>Box art is the first thing a customer will see in a store, online, or otherwise.  The art can be a huge turn-on or turn-off for gamers, retailers, and distributors.  If your game were to tell a story, you should visually summarize that story with the box art.</a:t>
            </a:r>
          </a:p>
          <a:p>
            <a:pPr marL="742950" lvl="1" indent="-285750" eaLnBrk="1" hangingPunct="1"/>
            <a:r>
              <a:rPr lang="en-US" sz="1400" b="1" smtClean="0">
                <a:solidFill>
                  <a:schemeClr val="hlink"/>
                </a:solidFill>
              </a:rPr>
              <a:t>Tip 1:</a:t>
            </a:r>
            <a:r>
              <a:rPr lang="en-US" sz="1400" b="1" smtClean="0"/>
              <a:t> Spend money on this and commission something unique with a talented artist.  It is obvious when a publisher skimps on artwork- you don’t want that feeling to be the first impression of your game.</a:t>
            </a:r>
          </a:p>
          <a:p>
            <a:pPr marL="742950" lvl="1" indent="-285750" eaLnBrk="1" hangingPunct="1"/>
            <a:r>
              <a:rPr lang="en-US" sz="1400" b="1" smtClean="0">
                <a:solidFill>
                  <a:schemeClr val="hlink"/>
                </a:solidFill>
              </a:rPr>
              <a:t>Tip 2:</a:t>
            </a:r>
            <a:r>
              <a:rPr lang="en-US" sz="1400" b="1" smtClean="0"/>
              <a:t> Ensure the artwork is actually relevant to the game.</a:t>
            </a:r>
          </a:p>
          <a:p>
            <a:pPr marL="742950" lvl="1" indent="-285750" eaLnBrk="1" hangingPunct="1"/>
            <a:r>
              <a:rPr lang="en-US" sz="1400" b="1" smtClean="0">
                <a:solidFill>
                  <a:schemeClr val="hlink"/>
                </a:solidFill>
              </a:rPr>
              <a:t>Tip 3:</a:t>
            </a:r>
            <a:r>
              <a:rPr lang="en-US" sz="1400" b="1" smtClean="0"/>
              <a:t> Search through box art used for similar games and don’t come too close to anything already out there.  Don’t create brand confusion.</a:t>
            </a:r>
          </a:p>
          <a:p>
            <a:pPr marL="742950" lvl="1" indent="-285750" eaLnBrk="1" hangingPunct="1"/>
            <a:r>
              <a:rPr lang="en-US" sz="1400" b="1" smtClean="0">
                <a:solidFill>
                  <a:schemeClr val="hlink"/>
                </a:solidFill>
              </a:rPr>
              <a:t>Tip 4:</a:t>
            </a:r>
            <a:r>
              <a:rPr lang="en-US" sz="1400" b="1" smtClean="0"/>
              <a:t> For game series titles, ensure common elements or common design are prevalent in each game of the series.</a:t>
            </a:r>
          </a:p>
          <a:p>
            <a:pPr marL="742950" lvl="1" indent="-285750" eaLnBrk="1" hangingPunct="1"/>
            <a:r>
              <a:rPr lang="en-US" sz="1400" b="1" smtClean="0">
                <a:solidFill>
                  <a:schemeClr val="hlink"/>
                </a:solidFill>
              </a:rPr>
              <a:t>Tip 5:</a:t>
            </a:r>
            <a:r>
              <a:rPr lang="en-US" sz="1400" b="1" smtClean="0"/>
              <a:t> Browse </a:t>
            </a:r>
            <a:r>
              <a:rPr lang="en-US" sz="1400" b="1" smtClean="0">
                <a:hlinkClick r:id="rId2"/>
              </a:rPr>
              <a:t>this Geeklist</a:t>
            </a:r>
            <a:r>
              <a:rPr lang="en-US" sz="1400" b="1" smtClean="0"/>
              <a:t> for some inspiration!</a:t>
            </a:r>
          </a:p>
          <a:p>
            <a:pPr eaLnBrk="1" hangingPunct="1"/>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oxart7"/>
          <p:cNvPicPr>
            <a:picLocks noChangeAspect="1" noChangeArrowheads="1"/>
          </p:cNvPicPr>
          <p:nvPr/>
        </p:nvPicPr>
        <p:blipFill>
          <a:blip r:embed="rId2"/>
          <a:srcRect/>
          <a:stretch>
            <a:fillRect/>
          </a:stretch>
        </p:blipFill>
        <p:spPr bwMode="auto">
          <a:xfrm>
            <a:off x="3994150" y="3281363"/>
            <a:ext cx="5149850" cy="3576637"/>
          </a:xfrm>
          <a:prstGeom prst="rect">
            <a:avLst/>
          </a:prstGeom>
          <a:noFill/>
        </p:spPr>
      </p:pic>
      <p:pic>
        <p:nvPicPr>
          <p:cNvPr id="51203" name="Picture 3" descr="boxart6"/>
          <p:cNvPicPr>
            <a:picLocks noChangeAspect="1" noChangeArrowheads="1"/>
          </p:cNvPicPr>
          <p:nvPr/>
        </p:nvPicPr>
        <p:blipFill>
          <a:blip r:embed="rId3"/>
          <a:srcRect/>
          <a:stretch>
            <a:fillRect/>
          </a:stretch>
        </p:blipFill>
        <p:spPr bwMode="auto">
          <a:xfrm>
            <a:off x="2459038" y="0"/>
            <a:ext cx="2894012" cy="2894013"/>
          </a:xfrm>
          <a:prstGeom prst="rect">
            <a:avLst/>
          </a:prstGeom>
          <a:noFill/>
        </p:spPr>
      </p:pic>
      <p:pic>
        <p:nvPicPr>
          <p:cNvPr id="51204" name="Picture 4" descr="boxart5"/>
          <p:cNvPicPr>
            <a:picLocks noChangeAspect="1" noChangeArrowheads="1"/>
          </p:cNvPicPr>
          <p:nvPr/>
        </p:nvPicPr>
        <p:blipFill>
          <a:blip r:embed="rId4"/>
          <a:srcRect/>
          <a:stretch>
            <a:fillRect/>
          </a:stretch>
        </p:blipFill>
        <p:spPr bwMode="auto">
          <a:xfrm>
            <a:off x="0" y="3025775"/>
            <a:ext cx="3840163" cy="3832225"/>
          </a:xfrm>
          <a:prstGeom prst="rect">
            <a:avLst/>
          </a:prstGeom>
          <a:noFill/>
        </p:spPr>
      </p:pic>
      <p:pic>
        <p:nvPicPr>
          <p:cNvPr id="51205" name="Picture 5" descr="boxart4"/>
          <p:cNvPicPr>
            <a:picLocks noChangeAspect="1" noChangeArrowheads="1"/>
          </p:cNvPicPr>
          <p:nvPr/>
        </p:nvPicPr>
        <p:blipFill>
          <a:blip r:embed="rId5"/>
          <a:srcRect/>
          <a:stretch>
            <a:fillRect/>
          </a:stretch>
        </p:blipFill>
        <p:spPr bwMode="auto">
          <a:xfrm>
            <a:off x="5464175" y="0"/>
            <a:ext cx="3679825" cy="3070225"/>
          </a:xfrm>
          <a:prstGeom prst="rect">
            <a:avLst/>
          </a:prstGeom>
          <a:noFill/>
        </p:spPr>
      </p:pic>
      <p:pic>
        <p:nvPicPr>
          <p:cNvPr id="51207" name="Picture 7" descr="boxart1"/>
          <p:cNvPicPr>
            <a:picLocks noChangeAspect="1" noChangeArrowheads="1"/>
          </p:cNvPicPr>
          <p:nvPr/>
        </p:nvPicPr>
        <p:blipFill>
          <a:blip r:embed="rId6"/>
          <a:srcRect/>
          <a:stretch>
            <a:fillRect/>
          </a:stretch>
        </p:blipFill>
        <p:spPr bwMode="auto">
          <a:xfrm>
            <a:off x="0" y="0"/>
            <a:ext cx="2263775" cy="2894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500" fill="hold"/>
                                        <p:tgtEl>
                                          <p:spTgt spid="51207"/>
                                        </p:tgtEl>
                                        <p:attrNameLst>
                                          <p:attrName>ppt_x</p:attrName>
                                        </p:attrNameLst>
                                      </p:cBhvr>
                                      <p:tavLst>
                                        <p:tav tm="0">
                                          <p:val>
                                            <p:strVal val="0-#ppt_w/2"/>
                                          </p:val>
                                        </p:tav>
                                        <p:tav tm="100000">
                                          <p:val>
                                            <p:strVal val="#ppt_x"/>
                                          </p:val>
                                        </p:tav>
                                      </p:tavLst>
                                    </p:anim>
                                    <p:anim calcmode="lin" valueType="num">
                                      <p:cBhvr additive="base">
                                        <p:cTn id="8" dur="5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ppt_x"/>
                                          </p:val>
                                        </p:tav>
                                        <p:tav tm="100000">
                                          <p:val>
                                            <p:strVal val="#ppt_x"/>
                                          </p:val>
                                        </p:tav>
                                      </p:tavLst>
                                    </p:anim>
                                    <p:anim calcmode="lin" valueType="num">
                                      <p:cBhvr additive="base">
                                        <p:cTn id="14" dur="500" fill="hold"/>
                                        <p:tgtEl>
                                          <p:spTgt spid="5120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1+#ppt_w/2"/>
                                          </p:val>
                                        </p:tav>
                                        <p:tav tm="100000">
                                          <p:val>
                                            <p:strVal val="#ppt_x"/>
                                          </p:val>
                                        </p:tav>
                                      </p:tavLst>
                                    </p:anim>
                                    <p:anim calcmode="lin" valueType="num">
                                      <p:cBhvr additive="base">
                                        <p:cTn id="20"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04"/>
                                        </p:tgtEl>
                                        <p:attrNameLst>
                                          <p:attrName>style.visibility</p:attrName>
                                        </p:attrNameLst>
                                      </p:cBhvr>
                                      <p:to>
                                        <p:strVal val="visible"/>
                                      </p:to>
                                    </p:set>
                                    <p:anim calcmode="lin" valueType="num">
                                      <p:cBhvr additive="base">
                                        <p:cTn id="25" dur="500" fill="hold"/>
                                        <p:tgtEl>
                                          <p:spTgt spid="51204"/>
                                        </p:tgtEl>
                                        <p:attrNameLst>
                                          <p:attrName>ppt_x</p:attrName>
                                        </p:attrNameLst>
                                      </p:cBhvr>
                                      <p:tavLst>
                                        <p:tav tm="0">
                                          <p:val>
                                            <p:strVal val="#ppt_x"/>
                                          </p:val>
                                        </p:tav>
                                        <p:tav tm="100000">
                                          <p:val>
                                            <p:strVal val="#ppt_x"/>
                                          </p:val>
                                        </p:tav>
                                      </p:tavLst>
                                    </p:anim>
                                    <p:anim calcmode="lin" valueType="num">
                                      <p:cBhvr additive="base">
                                        <p:cTn id="26"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02"/>
                                        </p:tgtEl>
                                        <p:attrNameLst>
                                          <p:attrName>style.visibility</p:attrName>
                                        </p:attrNameLst>
                                      </p:cBhvr>
                                      <p:to>
                                        <p:strVal val="visible"/>
                                      </p:to>
                                    </p:set>
                                    <p:anim calcmode="lin" valueType="num">
                                      <p:cBhvr additive="base">
                                        <p:cTn id="31" dur="500" fill="hold"/>
                                        <p:tgtEl>
                                          <p:spTgt spid="51202"/>
                                        </p:tgtEl>
                                        <p:attrNameLst>
                                          <p:attrName>ppt_x</p:attrName>
                                        </p:attrNameLst>
                                      </p:cBhvr>
                                      <p:tavLst>
                                        <p:tav tm="0">
                                          <p:val>
                                            <p:strVal val="#ppt_x"/>
                                          </p:val>
                                        </p:tav>
                                        <p:tav tm="100000">
                                          <p:val>
                                            <p:strVal val="#ppt_x"/>
                                          </p:val>
                                        </p:tav>
                                      </p:tavLst>
                                    </p:anim>
                                    <p:anim calcmode="lin" valueType="num">
                                      <p:cBhvr additive="base">
                                        <p:cTn id="32"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oxart8"/>
          <p:cNvPicPr>
            <a:picLocks noChangeAspect="1" noChangeArrowheads="1"/>
          </p:cNvPicPr>
          <p:nvPr/>
        </p:nvPicPr>
        <p:blipFill>
          <a:blip r:embed="rId2"/>
          <a:srcRect/>
          <a:stretch>
            <a:fillRect/>
          </a:stretch>
        </p:blipFill>
        <p:spPr bwMode="auto">
          <a:xfrm>
            <a:off x="257175" y="0"/>
            <a:ext cx="8682038" cy="6837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in)">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smtClean="0"/>
              <a:t>Commercial Printer / Supplier Selection </a:t>
            </a:r>
            <a:r>
              <a:rPr lang="en-US" sz="1400" b="1" smtClean="0"/>
              <a:t/>
            </a:r>
            <a:br>
              <a:rPr lang="en-US" sz="1400" b="1" smtClean="0"/>
            </a:br>
            <a:endParaRPr lang="en-US" sz="1400" b="1" smtClean="0"/>
          </a:p>
          <a:p>
            <a:pPr eaLnBrk="1" hangingPunct="1"/>
            <a:r>
              <a:rPr lang="en-US" sz="1600" b="1" smtClean="0"/>
              <a:t>When it is time to request quotes, who do you turn to and how much should you expect to pay?  Here are a few variables to consider that </a:t>
            </a:r>
            <a:r>
              <a:rPr lang="en-US" sz="1600" b="1" i="1" smtClean="0">
                <a:solidFill>
                  <a:schemeClr val="accent2"/>
                </a:solidFill>
              </a:rPr>
              <a:t>you</a:t>
            </a:r>
            <a:r>
              <a:rPr lang="en-US" sz="1600" b="1" smtClean="0"/>
              <a:t> have control over:</a:t>
            </a:r>
          </a:p>
          <a:p>
            <a:pPr marL="742950" lvl="1" indent="-285750" eaLnBrk="1" hangingPunct="1"/>
            <a:r>
              <a:rPr lang="en-US" sz="1400" b="1" smtClean="0"/>
              <a:t>Print run size (this is the single biggest influence of cost per unit)</a:t>
            </a:r>
          </a:p>
          <a:p>
            <a:pPr marL="742950" lvl="1" indent="-285750" eaLnBrk="1" hangingPunct="1"/>
            <a:r>
              <a:rPr lang="en-US" sz="1400" b="1" smtClean="0"/>
              <a:t>Country of Origin (China, USA, Germany)</a:t>
            </a:r>
          </a:p>
          <a:p>
            <a:pPr marL="742950" lvl="1" indent="-285750" eaLnBrk="1" hangingPunct="1"/>
            <a:r>
              <a:rPr lang="en-US" sz="1400" b="1" smtClean="0"/>
              <a:t>Component Quality (Mounted boards vs. Card Stock, Linen finish box vs. plain, triple-core laminated board vs. single, plastic vs. paper, coated vs. uncoated cards, single color vs. 4 color rulebook, translucent dice vs. standard opaque)</a:t>
            </a:r>
          </a:p>
          <a:p>
            <a:pPr marL="742950" lvl="1" indent="-285750" eaLnBrk="1" hangingPunct="1"/>
            <a:r>
              <a:rPr lang="en-US" sz="1400" b="1" smtClean="0"/>
              <a:t>Component Quantity (How many dice and how many pawns or blocks do you really need?  How many cards must be in the game?)</a:t>
            </a:r>
          </a:p>
          <a:p>
            <a:pPr marL="742950" lvl="1" indent="-285750" eaLnBrk="1" hangingPunct="1"/>
            <a:endParaRPr lang="en-US" sz="1400" b="1" smtClean="0"/>
          </a:p>
          <a:p>
            <a:pPr eaLnBrk="1" hangingPunct="1"/>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mtClean="0"/>
              <a:t>Topics of Discussion (cont.)</a:t>
            </a:r>
          </a:p>
        </p:txBody>
      </p:sp>
      <p:sp>
        <p:nvSpPr>
          <p:cNvPr id="17411" name="Content Placeholder 2"/>
          <p:cNvSpPr>
            <a:spLocks noGrp="1"/>
          </p:cNvSpPr>
          <p:nvPr>
            <p:ph idx="4294967295"/>
          </p:nvPr>
        </p:nvSpPr>
        <p:spPr>
          <a:xfrm>
            <a:off x="914400" y="2770188"/>
            <a:ext cx="7315200" cy="3833811"/>
          </a:xfrm>
        </p:spPr>
        <p:txBody>
          <a:bodyPr/>
          <a:lstStyle/>
          <a:p>
            <a:pPr eaLnBrk="1" hangingPunct="1">
              <a:buFont typeface="Wingdings" pitchFamily="2" charset="2"/>
              <a:buNone/>
            </a:pPr>
            <a:r>
              <a:rPr lang="en-US" sz="1800" b="1" dirty="0" smtClean="0"/>
              <a:t>Part 3 - Bringing Games to the Market</a:t>
            </a:r>
            <a:r>
              <a:rPr lang="en-US" sz="1600" b="1" dirty="0" smtClean="0"/>
              <a:t/>
            </a:r>
            <a:br>
              <a:rPr lang="en-US" sz="1600" b="1" dirty="0" smtClean="0"/>
            </a:br>
            <a:endParaRPr lang="en-US" sz="1600" b="1" dirty="0" smtClean="0"/>
          </a:p>
          <a:p>
            <a:pPr eaLnBrk="1" hangingPunct="1"/>
            <a:r>
              <a:rPr lang="en-US" sz="1400" b="1" dirty="0" smtClean="0"/>
              <a:t>Choosing and Evaluating Game Designs</a:t>
            </a:r>
          </a:p>
          <a:p>
            <a:pPr eaLnBrk="1" hangingPunct="1"/>
            <a:r>
              <a:rPr lang="en-US" sz="1400" b="1" dirty="0" smtClean="0"/>
              <a:t>The Development Process</a:t>
            </a:r>
          </a:p>
          <a:p>
            <a:pPr eaLnBrk="1" hangingPunct="1"/>
            <a:r>
              <a:rPr lang="en-US" sz="1400" b="1" dirty="0" smtClean="0"/>
              <a:t>IP Protection</a:t>
            </a:r>
          </a:p>
          <a:p>
            <a:pPr eaLnBrk="1" hangingPunct="1"/>
            <a:r>
              <a:rPr lang="en-US" sz="1400" b="1" dirty="0" smtClean="0"/>
              <a:t>Print Run Size Considerations</a:t>
            </a:r>
          </a:p>
          <a:p>
            <a:pPr eaLnBrk="1" hangingPunct="1"/>
            <a:r>
              <a:rPr lang="en-US" sz="1400" b="1" dirty="0" smtClean="0"/>
              <a:t>Packaging Considerations</a:t>
            </a:r>
          </a:p>
          <a:p>
            <a:pPr eaLnBrk="1" hangingPunct="1"/>
            <a:r>
              <a:rPr lang="en-US" sz="1400" b="1" dirty="0" smtClean="0"/>
              <a:t>The Importance of Box Art</a:t>
            </a:r>
          </a:p>
          <a:p>
            <a:pPr eaLnBrk="1" hangingPunct="1"/>
            <a:r>
              <a:rPr lang="en-US" sz="1400" b="1" dirty="0" smtClean="0"/>
              <a:t>Commercial Printer/Supplier Selection</a:t>
            </a:r>
          </a:p>
          <a:p>
            <a:pPr eaLnBrk="1" hangingPunct="1"/>
            <a:r>
              <a:rPr lang="en-US" sz="1400" b="1" dirty="0"/>
              <a:t>Setting MSRP</a:t>
            </a:r>
          </a:p>
          <a:p>
            <a:pPr eaLnBrk="1" hangingPunct="1"/>
            <a:r>
              <a:rPr lang="en-US" sz="1400" b="1" dirty="0" smtClean="0"/>
              <a:t>Funding a Print Run</a:t>
            </a:r>
          </a:p>
          <a:p>
            <a:pPr eaLnBrk="1" hangingPunct="1"/>
            <a:r>
              <a:rPr lang="en-US" sz="1400" b="1" dirty="0" smtClean="0"/>
              <a:t>Production and Kitting</a:t>
            </a:r>
          </a:p>
          <a:p>
            <a:pPr eaLnBrk="1" hangingPunct="1"/>
            <a:r>
              <a:rPr lang="en-US" sz="1400" b="1" dirty="0" smtClean="0"/>
              <a:t>Supporting your games</a:t>
            </a:r>
          </a:p>
          <a:p>
            <a:pPr eaLnBrk="1" hangingPunct="1"/>
            <a:r>
              <a:rPr lang="en-US" sz="1400" b="1" dirty="0" smtClean="0"/>
              <a:t>Building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p:cTn id="7"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7411">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 calcmode="lin" valueType="num">
                                      <p:cBhvr>
                                        <p:cTn id="12"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7411">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p:cTn id="17"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7411">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 calcmode="lin" valueType="num">
                                      <p:cBhvr>
                                        <p:cTn id="22"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7411">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7411">
                                            <p:txEl>
                                              <p:pRg st="4" end="4"/>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 calcmode="lin" valueType="num">
                                      <p:cBhvr>
                                        <p:cTn id="27"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7411">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17411">
                                            <p:txEl>
                                              <p:pRg st="5" end="5"/>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 calcmode="lin" valueType="num">
                                      <p:cBhvr>
                                        <p:cTn id="32"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17411">
                                            <p:txEl>
                                              <p:pRg st="6" end="6"/>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 calcmode="lin" valueType="num">
                                      <p:cBhvr>
                                        <p:cTn id="37" dur="5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7411">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17411">
                                            <p:txEl>
                                              <p:pRg st="7" end="7"/>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7411">
                                            <p:txEl>
                                              <p:pRg st="9" end="9"/>
                                            </p:txEl>
                                          </p:spTgt>
                                        </p:tgtEl>
                                        <p:attrNameLst>
                                          <p:attrName>style.visibility</p:attrName>
                                        </p:attrNameLst>
                                      </p:cBhvr>
                                      <p:to>
                                        <p:strVal val="visible"/>
                                      </p:to>
                                    </p:set>
                                    <p:anim calcmode="lin" valueType="num">
                                      <p:cBhvr>
                                        <p:cTn id="42" dur="500" fill="hold"/>
                                        <p:tgtEl>
                                          <p:spTgt spid="17411">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17411">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17411">
                                            <p:txEl>
                                              <p:pRg st="9" end="9"/>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 calcmode="lin" valueType="num">
                                      <p:cBhvr>
                                        <p:cTn id="47" dur="500" fill="hold"/>
                                        <p:tgtEl>
                                          <p:spTgt spid="17411">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7411">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7411">
                                            <p:txEl>
                                              <p:pRg st="8" end="8"/>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17411">
                                            <p:txEl>
                                              <p:pRg st="10" end="10"/>
                                            </p:txEl>
                                          </p:spTgt>
                                        </p:tgtEl>
                                        <p:attrNameLst>
                                          <p:attrName>style.visibility</p:attrName>
                                        </p:attrNameLst>
                                      </p:cBhvr>
                                      <p:to>
                                        <p:strVal val="visible"/>
                                      </p:to>
                                    </p:set>
                                    <p:anim calcmode="lin" valueType="num">
                                      <p:cBhvr>
                                        <p:cTn id="52" dur="500" fill="hold"/>
                                        <p:tgtEl>
                                          <p:spTgt spid="17411">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17411">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17411">
                                            <p:txEl>
                                              <p:pRg st="10" end="10"/>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17411">
                                            <p:txEl>
                                              <p:pRg st="11" end="11"/>
                                            </p:txEl>
                                          </p:spTgt>
                                        </p:tgtEl>
                                        <p:attrNameLst>
                                          <p:attrName>style.visibility</p:attrName>
                                        </p:attrNameLst>
                                      </p:cBhvr>
                                      <p:to>
                                        <p:strVal val="visible"/>
                                      </p:to>
                                    </p:set>
                                    <p:anim calcmode="lin" valueType="num">
                                      <p:cBhvr>
                                        <p:cTn id="57" dur="500" fill="hold"/>
                                        <p:tgtEl>
                                          <p:spTgt spid="17411">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17411">
                                            <p:txEl>
                                              <p:pRg st="11" end="11"/>
                                            </p:txEl>
                                          </p:spTgt>
                                        </p:tgtEl>
                                        <p:attrNameLst>
                                          <p:attrName>ppt_h</p:attrName>
                                        </p:attrNameLst>
                                      </p:cBhvr>
                                      <p:tavLst>
                                        <p:tav tm="0">
                                          <p:val>
                                            <p:fltVal val="0"/>
                                          </p:val>
                                        </p:tav>
                                        <p:tav tm="100000">
                                          <p:val>
                                            <p:strVal val="#ppt_h"/>
                                          </p:val>
                                        </p:tav>
                                      </p:tavLst>
                                    </p:anim>
                                    <p:animEffect transition="in" filter="fade">
                                      <p:cBhvr>
                                        <p:cTn id="59" dur="500"/>
                                        <p:tgtEl>
                                          <p:spTgt spid="17411">
                                            <p:txEl>
                                              <p:pRg st="11" end="11"/>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17411">
                                            <p:txEl>
                                              <p:pRg st="12" end="12"/>
                                            </p:txEl>
                                          </p:spTgt>
                                        </p:tgtEl>
                                        <p:attrNameLst>
                                          <p:attrName>style.visibility</p:attrName>
                                        </p:attrNameLst>
                                      </p:cBhvr>
                                      <p:to>
                                        <p:strVal val="visible"/>
                                      </p:to>
                                    </p:set>
                                    <p:anim calcmode="lin" valueType="num">
                                      <p:cBhvr>
                                        <p:cTn id="62" dur="500" fill="hold"/>
                                        <p:tgtEl>
                                          <p:spTgt spid="17411">
                                            <p:txEl>
                                              <p:pRg st="12" end="12"/>
                                            </p:txEl>
                                          </p:spTgt>
                                        </p:tgtEl>
                                        <p:attrNameLst>
                                          <p:attrName>ppt_w</p:attrName>
                                        </p:attrNameLst>
                                      </p:cBhvr>
                                      <p:tavLst>
                                        <p:tav tm="0">
                                          <p:val>
                                            <p:fltVal val="0"/>
                                          </p:val>
                                        </p:tav>
                                        <p:tav tm="100000">
                                          <p:val>
                                            <p:strVal val="#ppt_w"/>
                                          </p:val>
                                        </p:tav>
                                      </p:tavLst>
                                    </p:anim>
                                    <p:anim calcmode="lin" valueType="num">
                                      <p:cBhvr>
                                        <p:cTn id="63" dur="500" fill="hold"/>
                                        <p:tgtEl>
                                          <p:spTgt spid="17411">
                                            <p:txEl>
                                              <p:pRg st="12" end="12"/>
                                            </p:txEl>
                                          </p:spTgt>
                                        </p:tgtEl>
                                        <p:attrNameLst>
                                          <p:attrName>ppt_h</p:attrName>
                                        </p:attrNameLst>
                                      </p:cBhvr>
                                      <p:tavLst>
                                        <p:tav tm="0">
                                          <p:val>
                                            <p:fltVal val="0"/>
                                          </p:val>
                                        </p:tav>
                                        <p:tav tm="100000">
                                          <p:val>
                                            <p:strVal val="#ppt_h"/>
                                          </p:val>
                                        </p:tav>
                                      </p:tavLst>
                                    </p:anim>
                                    <p:animEffect transition="in" filter="fade">
                                      <p:cBhvr>
                                        <p:cTn id="64" dur="500"/>
                                        <p:tgtEl>
                                          <p:spTgt spid="17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Commercial Printer / Supplier Selection </a:t>
            </a:r>
            <a:r>
              <a:rPr lang="en-US" sz="1400" b="1" dirty="0" smtClean="0"/>
              <a:t/>
            </a:r>
            <a:br>
              <a:rPr lang="en-US" sz="1400" b="1" dirty="0" smtClean="0"/>
            </a:br>
            <a:endParaRPr lang="en-US" sz="1400" b="1" dirty="0" smtClean="0"/>
          </a:p>
          <a:p>
            <a:pPr eaLnBrk="1" hangingPunct="1"/>
            <a:r>
              <a:rPr lang="en-US" sz="1600" b="1" dirty="0" smtClean="0"/>
              <a:t>Here are a few additional variables to consider that </a:t>
            </a:r>
            <a:r>
              <a:rPr lang="en-US" sz="1600" b="1" i="1" dirty="0" smtClean="0">
                <a:solidFill>
                  <a:schemeClr val="accent2"/>
                </a:solidFill>
              </a:rPr>
              <a:t>you may not</a:t>
            </a:r>
            <a:r>
              <a:rPr lang="en-US" sz="1600" b="1" dirty="0" smtClean="0"/>
              <a:t> have control over:</a:t>
            </a:r>
          </a:p>
          <a:p>
            <a:pPr marL="742950" lvl="1" indent="-285750" eaLnBrk="1" hangingPunct="1"/>
            <a:r>
              <a:rPr lang="en-US" sz="1400" b="1" dirty="0" smtClean="0"/>
              <a:t>Freight costs</a:t>
            </a:r>
          </a:p>
          <a:p>
            <a:pPr marL="742950" lvl="1" indent="-285750" eaLnBrk="1" hangingPunct="1"/>
            <a:r>
              <a:rPr lang="en-US" sz="1400" b="1" dirty="0" smtClean="0"/>
              <a:t>Production and shipping timelines</a:t>
            </a:r>
          </a:p>
          <a:p>
            <a:pPr marL="742950" lvl="1" indent="-285750" eaLnBrk="1" hangingPunct="1"/>
            <a:r>
              <a:rPr lang="en-US" sz="1400" b="1" dirty="0" smtClean="0"/>
              <a:t>Current costs of raw materials (which fluctuate)</a:t>
            </a:r>
          </a:p>
          <a:p>
            <a:pPr marL="742950" lvl="1" indent="-285750" eaLnBrk="1" hangingPunct="1"/>
            <a:r>
              <a:rPr lang="en-US" sz="1400" b="1" dirty="0" smtClean="0"/>
              <a:t>Supplier’s stock of preferred items (such as dice, etc.)</a:t>
            </a:r>
          </a:p>
          <a:p>
            <a:pPr marL="742950" lvl="1" indent="-285750" eaLnBrk="1" hangingPunct="1"/>
            <a:r>
              <a:rPr lang="en-US" sz="1400" b="1" dirty="0" smtClean="0"/>
              <a:t>Commercial Press Time / Scheduling</a:t>
            </a:r>
          </a:p>
          <a:p>
            <a:pPr marL="742950" lvl="1" indent="-285750" eaLnBrk="1" hangingPunct="1"/>
            <a:endParaRPr lang="en-US" sz="1400" b="1" dirty="0" smtClean="0"/>
          </a:p>
          <a:p>
            <a:pPr eaLnBrk="1" hangingPunct="1"/>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Commercial Printer / Supplier Selection </a:t>
            </a:r>
            <a:r>
              <a:rPr lang="en-US" sz="1400" b="1" dirty="0" smtClean="0"/>
              <a:t/>
            </a:r>
            <a:br>
              <a:rPr lang="en-US" sz="1400" b="1" dirty="0" smtClean="0"/>
            </a:br>
            <a:endParaRPr lang="en-US" sz="1400" b="1" dirty="0" smtClean="0"/>
          </a:p>
          <a:p>
            <a:pPr eaLnBrk="1" hangingPunct="1"/>
            <a:r>
              <a:rPr lang="en-US" sz="1600" b="1" dirty="0" smtClean="0"/>
              <a:t>Remember, request quotes in multiple quantities</a:t>
            </a:r>
            <a:endParaRPr lang="en-US" sz="1600" b="1" dirty="0"/>
          </a:p>
          <a:p>
            <a:pPr eaLnBrk="1" hangingPunct="1"/>
            <a:r>
              <a:rPr lang="en-US" sz="1600" b="1" dirty="0" smtClean="0"/>
              <a:t>Don’t count out domestic printers.  Consider these points regarding “Made in the USA”:</a:t>
            </a:r>
            <a:endParaRPr lang="en-US" sz="1400" b="1" dirty="0" smtClean="0"/>
          </a:p>
          <a:p>
            <a:pPr marL="742950" lvl="1" indent="-285750" eaLnBrk="1" hangingPunct="1"/>
            <a:r>
              <a:rPr lang="en-US" sz="1400" b="1" dirty="0" smtClean="0"/>
              <a:t>If your game is “Made in the USA”, you can add that statement to the box, which in my experience has resulted in good PR with some customers.</a:t>
            </a:r>
          </a:p>
          <a:p>
            <a:pPr marL="742950" lvl="1" indent="-285750" eaLnBrk="1" hangingPunct="1"/>
            <a:r>
              <a:rPr lang="en-US" sz="1400" b="1" dirty="0" smtClean="0"/>
              <a:t>Freight costs are significantly reduced</a:t>
            </a:r>
          </a:p>
          <a:p>
            <a:pPr marL="742950" lvl="1" indent="-285750" eaLnBrk="1" hangingPunct="1"/>
            <a:r>
              <a:rPr lang="en-US" sz="1400" b="1" dirty="0" smtClean="0"/>
              <a:t>Time to receive completed products is greatly reduced (no slow boat from overseas)</a:t>
            </a:r>
          </a:p>
          <a:p>
            <a:pPr marL="742950" lvl="1" indent="-285750" eaLnBrk="1" hangingPunct="1"/>
            <a:r>
              <a:rPr lang="en-US" sz="1400" b="1" dirty="0" smtClean="0"/>
              <a:t>Costs are generally higher per unit, but these may very well even out due to freight costs from foreign manufacturers.</a:t>
            </a:r>
          </a:p>
          <a:p>
            <a:pPr marL="742950" lvl="1" indent="-285750" eaLnBrk="1" hangingPunct="1"/>
            <a:r>
              <a:rPr lang="en-US" sz="1400" b="1" dirty="0" smtClean="0"/>
              <a:t>Communication barriers are generally not a factor with USA-based printers.</a:t>
            </a:r>
          </a:p>
          <a:p>
            <a:pPr marL="742950" lvl="1" indent="-285750" eaLnBrk="1" hangingPunct="1"/>
            <a:r>
              <a:rPr lang="en-US" sz="1400" b="1" dirty="0" smtClean="0"/>
              <a:t>Problems with a printed component / proof are harder to deal with when working with overseas printers and you have recourse if there is a problem that cannot be resolved (i.e. a lawsuit). </a:t>
            </a:r>
            <a:r>
              <a:rPr lang="en-US" sz="1400" b="1" dirty="0" smtClean="0">
                <a:solidFill>
                  <a:schemeClr val="tx2"/>
                </a:solidFill>
              </a:rPr>
              <a:t>You cannot sue Chinese printers.</a:t>
            </a:r>
          </a:p>
          <a:p>
            <a:pPr marL="742950" lvl="1" indent="-285750" eaLnBrk="1" hangingPunct="1"/>
            <a:endParaRPr lang="en-US" sz="1400" b="1" dirty="0" smtClean="0"/>
          </a:p>
          <a:p>
            <a:pPr eaLnBrk="1" hangingPunct="1"/>
            <a:endParaRPr lang="en-US" sz="1600" b="1" dirty="0" smtClean="0"/>
          </a:p>
        </p:txBody>
      </p:sp>
    </p:spTree>
    <p:extLst>
      <p:ext uri="{BB962C8B-B14F-4D97-AF65-F5344CB8AC3E}">
        <p14:creationId xmlns:p14="http://schemas.microsoft.com/office/powerpoint/2010/main" val="16178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1">
                                            <p:txEl>
                                              <p:pRg st="8" end="8"/>
                                            </p:txEl>
                                          </p:spTgt>
                                        </p:tgtEl>
                                        <p:attrNameLst>
                                          <p:attrName>style.visibility</p:attrName>
                                        </p:attrNameLst>
                                      </p:cBhvr>
                                      <p:to>
                                        <p:strVal val="visible"/>
                                      </p:to>
                                    </p:set>
                                    <p:anim calcmode="lin" valueType="num">
                                      <p:cBhvr additive="base">
                                        <p:cTn id="49"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Setting MSRP</a:t>
            </a:r>
            <a:r>
              <a:rPr lang="en-US" sz="1400" b="1" dirty="0" smtClean="0"/>
              <a:t/>
            </a:r>
            <a:br>
              <a:rPr lang="en-US" sz="1400" b="1" dirty="0" smtClean="0"/>
            </a:br>
            <a:endParaRPr lang="en-US" sz="1400" b="1" dirty="0" smtClean="0"/>
          </a:p>
          <a:p>
            <a:pPr eaLnBrk="1" hangingPunct="1"/>
            <a:r>
              <a:rPr lang="en-US" sz="1600" b="1" dirty="0" smtClean="0"/>
              <a:t>Pricing your game is one of the most important decisions you’ll make.  The price is a huge factor for most buyers.  Consider these tips on setting an appropriate MSRP:</a:t>
            </a:r>
          </a:p>
          <a:p>
            <a:pPr marL="742950" lvl="1" indent="-285750" eaLnBrk="1" hangingPunct="1"/>
            <a:r>
              <a:rPr lang="en-US" sz="1400" b="1" dirty="0" smtClean="0">
                <a:solidFill>
                  <a:schemeClr val="hlink"/>
                </a:solidFill>
              </a:rPr>
              <a:t>Tip </a:t>
            </a:r>
            <a:r>
              <a:rPr lang="en-US" sz="1400" b="1" dirty="0">
                <a:solidFill>
                  <a:schemeClr val="hlink"/>
                </a:solidFill>
              </a:rPr>
              <a:t>1:</a:t>
            </a:r>
            <a:r>
              <a:rPr lang="en-US" sz="1400" b="1" dirty="0"/>
              <a:t> </a:t>
            </a:r>
            <a:r>
              <a:rPr lang="en-US" sz="1400" b="1" dirty="0" smtClean="0"/>
              <a:t>Component cost x3 is a good starting point</a:t>
            </a:r>
            <a:r>
              <a:rPr lang="en-US" sz="1400" b="1" dirty="0"/>
              <a:t> </a:t>
            </a:r>
            <a:r>
              <a:rPr lang="en-US" sz="1400" b="1" dirty="0" smtClean="0"/>
              <a:t>and sets the “distributor price” which is typically 60% off MSRP.  Calculate MSRP from there. Example: Components = $5. Distributor Price = $15. MSRP = $15/.4 = $37.5. Or use: Component cost * 7.5 = MSRP.</a:t>
            </a:r>
          </a:p>
          <a:p>
            <a:pPr marL="742950" lvl="1" indent="-285750" eaLnBrk="1" hangingPunct="1"/>
            <a:r>
              <a:rPr lang="en-US" sz="1400" b="1" dirty="0">
                <a:solidFill>
                  <a:schemeClr val="hlink"/>
                </a:solidFill>
              </a:rPr>
              <a:t>Tip </a:t>
            </a:r>
            <a:r>
              <a:rPr lang="en-US" sz="1400" b="1" dirty="0" smtClean="0">
                <a:solidFill>
                  <a:schemeClr val="hlink"/>
                </a:solidFill>
              </a:rPr>
              <a:t>2:</a:t>
            </a:r>
            <a:r>
              <a:rPr lang="en-US" sz="1400" b="1" dirty="0" smtClean="0"/>
              <a:t> Do not price yourself out of distribution.  Remember, distributors take 60% of MSRP and receive free shipping to their warehouses.</a:t>
            </a:r>
          </a:p>
          <a:p>
            <a:pPr marL="742950" lvl="1" indent="-285750" eaLnBrk="1" hangingPunct="1"/>
            <a:r>
              <a:rPr lang="en-US" sz="1400" b="1" dirty="0">
                <a:solidFill>
                  <a:schemeClr val="hlink"/>
                </a:solidFill>
              </a:rPr>
              <a:t>Tip </a:t>
            </a:r>
            <a:r>
              <a:rPr lang="en-US" sz="1400" b="1" dirty="0" smtClean="0">
                <a:solidFill>
                  <a:schemeClr val="hlink"/>
                </a:solidFill>
              </a:rPr>
              <a:t>3:</a:t>
            </a:r>
            <a:r>
              <a:rPr lang="en-US" sz="1400" b="1" dirty="0" smtClean="0"/>
              <a:t> Ensure you account for every component, every plastic bag, even the shrink-wrapping in determining your game’s cost.  Every penny matters.  Reduce costs if you can.</a:t>
            </a:r>
          </a:p>
          <a:p>
            <a:pPr marL="742950" lvl="1" indent="-285750" eaLnBrk="1" hangingPunct="1"/>
            <a:r>
              <a:rPr lang="en-US" sz="1400" b="1" dirty="0">
                <a:solidFill>
                  <a:schemeClr val="hlink"/>
                </a:solidFill>
              </a:rPr>
              <a:t>Tip </a:t>
            </a:r>
            <a:r>
              <a:rPr lang="en-US" sz="1400" b="1" dirty="0" smtClean="0">
                <a:solidFill>
                  <a:schemeClr val="hlink"/>
                </a:solidFill>
              </a:rPr>
              <a:t>4:</a:t>
            </a:r>
            <a:r>
              <a:rPr lang="en-US" sz="1400" b="1" dirty="0" smtClean="0"/>
              <a:t> Test your game’s price with gamers and distributors.  Do they perceive value in your product?</a:t>
            </a:r>
          </a:p>
          <a:p>
            <a:pPr eaLnBrk="1" hangingPunct="1"/>
            <a:endParaRPr lang="en-US" sz="1600" b="1" dirty="0" smtClean="0"/>
          </a:p>
        </p:txBody>
      </p:sp>
    </p:spTree>
    <p:extLst>
      <p:ext uri="{BB962C8B-B14F-4D97-AF65-F5344CB8AC3E}">
        <p14:creationId xmlns:p14="http://schemas.microsoft.com/office/powerpoint/2010/main" val="35098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Funding a Print Run</a:t>
            </a:r>
            <a:r>
              <a:rPr lang="en-US" sz="1400" b="1" dirty="0" smtClean="0"/>
              <a:t/>
            </a:r>
            <a:br>
              <a:rPr lang="en-US" sz="1400" b="1" dirty="0" smtClean="0"/>
            </a:br>
            <a:endParaRPr lang="en-US" sz="1400" b="1" dirty="0" smtClean="0"/>
          </a:p>
          <a:p>
            <a:pPr eaLnBrk="1" hangingPunct="1"/>
            <a:r>
              <a:rPr lang="en-US" sz="1600" b="1" dirty="0" smtClean="0"/>
              <a:t>Crowd-funding is covered in detail in a separate seminar at GTS.  I highly recommend attending this topic.</a:t>
            </a:r>
          </a:p>
          <a:p>
            <a:pPr eaLnBrk="1" hangingPunct="1"/>
            <a:r>
              <a:rPr lang="en-US" sz="1600" b="1" dirty="0" smtClean="0"/>
              <a:t>Quick tips on funding:</a:t>
            </a:r>
          </a:p>
          <a:p>
            <a:pPr marL="742950" lvl="1" indent="-285750" eaLnBrk="1" hangingPunct="1"/>
            <a:r>
              <a:rPr lang="en-US" sz="1400" b="1" dirty="0">
                <a:solidFill>
                  <a:schemeClr val="hlink"/>
                </a:solidFill>
              </a:rPr>
              <a:t>Tip 1:</a:t>
            </a:r>
            <a:r>
              <a:rPr lang="en-US" sz="1400" b="1" dirty="0"/>
              <a:t> </a:t>
            </a:r>
            <a:r>
              <a:rPr lang="en-US" sz="1400" b="1" dirty="0" smtClean="0"/>
              <a:t>Reduce or eliminate your financial risk related to printing by raising the money using crowd-funding (</a:t>
            </a:r>
            <a:r>
              <a:rPr lang="en-US" sz="1400" b="1" dirty="0" err="1" smtClean="0"/>
              <a:t>Kickstarter</a:t>
            </a:r>
            <a:r>
              <a:rPr lang="en-US" sz="1400" b="1" dirty="0" smtClean="0"/>
              <a:t>, Indie-go-go).</a:t>
            </a:r>
          </a:p>
          <a:p>
            <a:pPr marL="742950" lvl="1" indent="-285750" eaLnBrk="1" hangingPunct="1"/>
            <a:r>
              <a:rPr lang="en-US" sz="1400" b="1" dirty="0">
                <a:solidFill>
                  <a:schemeClr val="hlink"/>
                </a:solidFill>
              </a:rPr>
              <a:t>Tip </a:t>
            </a:r>
            <a:r>
              <a:rPr lang="en-US" sz="1400" b="1" dirty="0" smtClean="0">
                <a:solidFill>
                  <a:schemeClr val="hlink"/>
                </a:solidFill>
              </a:rPr>
              <a:t>2:</a:t>
            </a:r>
            <a:r>
              <a:rPr lang="en-US" sz="1400" b="1" dirty="0" smtClean="0"/>
              <a:t> </a:t>
            </a:r>
            <a:r>
              <a:rPr lang="en-US" sz="1400" b="1" dirty="0"/>
              <a:t>Do </a:t>
            </a:r>
            <a:r>
              <a:rPr lang="en-US" sz="1400" b="1" dirty="0" smtClean="0"/>
              <a:t>not use personal credit cards for any reason to fund a print run.</a:t>
            </a:r>
          </a:p>
          <a:p>
            <a:pPr marL="742950" lvl="1" indent="-285750" eaLnBrk="1" hangingPunct="1"/>
            <a:r>
              <a:rPr lang="en-US" sz="1400" b="1" dirty="0">
                <a:solidFill>
                  <a:schemeClr val="hlink"/>
                </a:solidFill>
              </a:rPr>
              <a:t>Tip </a:t>
            </a:r>
            <a:r>
              <a:rPr lang="en-US" sz="1400" b="1" dirty="0" smtClean="0">
                <a:solidFill>
                  <a:schemeClr val="hlink"/>
                </a:solidFill>
              </a:rPr>
              <a:t>3:</a:t>
            </a:r>
            <a:r>
              <a:rPr lang="en-US" sz="1400" b="1" dirty="0" smtClean="0"/>
              <a:t> </a:t>
            </a:r>
            <a:r>
              <a:rPr lang="en-US" sz="1400" b="1" dirty="0"/>
              <a:t>Ensure </a:t>
            </a:r>
            <a:r>
              <a:rPr lang="en-US" sz="1400" b="1" dirty="0" smtClean="0"/>
              <a:t>the goal you set for any crowd-funding campaign covers the estimated print run cost, freight for receiving the product, and shipping for those who back it.  Also account for fees associated with the host and processor (KS takes 5%, Amazon takes another 3-5%)</a:t>
            </a:r>
          </a:p>
          <a:p>
            <a:pPr marL="742950" lvl="1" indent="-285750" eaLnBrk="1" hangingPunct="1"/>
            <a:r>
              <a:rPr lang="en-US" sz="1400" b="1" dirty="0">
                <a:solidFill>
                  <a:schemeClr val="hlink"/>
                </a:solidFill>
              </a:rPr>
              <a:t>Tip </a:t>
            </a:r>
            <a:r>
              <a:rPr lang="en-US" sz="1400" b="1" dirty="0" smtClean="0">
                <a:solidFill>
                  <a:schemeClr val="hlink"/>
                </a:solidFill>
              </a:rPr>
              <a:t>4:</a:t>
            </a:r>
            <a:r>
              <a:rPr lang="en-US" sz="1400" b="1" dirty="0" smtClean="0"/>
              <a:t> An active crowd-funding campaign can provide incredible exposure; use this to your advantage and encourage everyone who supports your campaign to share the project with their friends.</a:t>
            </a:r>
          </a:p>
          <a:p>
            <a:pPr eaLnBrk="1" hangingPunct="1"/>
            <a:endParaRPr lang="en-US" sz="1600" b="1" dirty="0" smtClean="0"/>
          </a:p>
        </p:txBody>
      </p:sp>
    </p:spTree>
    <p:extLst>
      <p:ext uri="{BB962C8B-B14F-4D97-AF65-F5344CB8AC3E}">
        <p14:creationId xmlns:p14="http://schemas.microsoft.com/office/powerpoint/2010/main" val="18428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p:txBody>
          <a:bodyPr/>
          <a:lstStyle/>
          <a:p>
            <a:pPr eaLnBrk="1" hangingPunct="1">
              <a:buFont typeface="Wingdings" pitchFamily="2" charset="2"/>
              <a:buNone/>
            </a:pPr>
            <a:r>
              <a:rPr lang="en-US" sz="1800" b="1" dirty="0" smtClean="0"/>
              <a:t>Production and Kitting</a:t>
            </a:r>
            <a:r>
              <a:rPr lang="en-US" sz="1400" b="1" dirty="0" smtClean="0"/>
              <a:t/>
            </a:r>
            <a:br>
              <a:rPr lang="en-US" sz="1400" b="1" dirty="0" smtClean="0"/>
            </a:br>
            <a:endParaRPr lang="en-US" sz="1400" b="1" dirty="0" smtClean="0"/>
          </a:p>
          <a:p>
            <a:pPr eaLnBrk="1" hangingPunct="1"/>
            <a:r>
              <a:rPr lang="en-US" sz="1600" b="1" dirty="0" smtClean="0"/>
              <a:t>“All in one” printers specialize in kitting games for you as part of what you pay.  This can save you time, but comes with a cost.  Know the “assembly” costs up front, before signing a production contract.</a:t>
            </a:r>
          </a:p>
          <a:p>
            <a:pPr eaLnBrk="1" hangingPunct="1"/>
            <a:r>
              <a:rPr lang="en-US" sz="1600" b="1" dirty="0" smtClean="0"/>
              <a:t>Proofing is very important.  Do not accept digital proofs of printed products.  Ensure you proof one full copy of everything- as a hard copy proof.  This will more closely match final colors.</a:t>
            </a:r>
            <a:endParaRPr lang="en-US" sz="1600" b="1" dirty="0"/>
          </a:p>
          <a:p>
            <a:pPr eaLnBrk="1" hangingPunct="1"/>
            <a:r>
              <a:rPr lang="en-US" sz="1600" b="1" dirty="0" smtClean="0"/>
              <a:t>If kitting your own games, try to avoid shrink-wrapping the final games yourself.  Shrink-wrapping without professional equipment is time-consuming and mind-numbing.  Hire a local print shop to shrink-wrap your games.  Rates should be anywhere from $.40-$.60 / game.</a:t>
            </a:r>
          </a:p>
          <a:p>
            <a:pPr eaLnBrk="1" hangingPunct="1"/>
            <a:r>
              <a:rPr lang="en-US" sz="1600" b="1" dirty="0" smtClean="0"/>
              <a:t>If kitting your own games, set up an assembly-line style group of tables, invite your friends, and </a:t>
            </a:r>
            <a:r>
              <a:rPr lang="en-US" sz="1600" b="1" dirty="0" smtClean="0">
                <a:solidFill>
                  <a:srgbClr val="FF8600"/>
                </a:solidFill>
              </a:rPr>
              <a:t>only offer beer once kitting is complete</a:t>
            </a:r>
            <a:r>
              <a:rPr lang="en-US" sz="1600" b="1" dirty="0" smtClean="0"/>
              <a:t>.</a:t>
            </a:r>
          </a:p>
          <a:p>
            <a:pPr eaLnBrk="1" hangingPunct="1"/>
            <a:endParaRPr lang="en-US" sz="1600" b="1" dirty="0" smtClean="0"/>
          </a:p>
          <a:p>
            <a:pPr eaLnBrk="1" hangingPunct="1"/>
            <a:endParaRPr lang="en-US" sz="1400" b="1" dirty="0" smtClean="0"/>
          </a:p>
          <a:p>
            <a:pPr eaLnBrk="1" hangingPunct="1"/>
            <a:endParaRPr lang="en-US" sz="1600" b="1" dirty="0" smtClean="0"/>
          </a:p>
        </p:txBody>
      </p:sp>
    </p:spTree>
    <p:extLst>
      <p:ext uri="{BB962C8B-B14F-4D97-AF65-F5344CB8AC3E}">
        <p14:creationId xmlns:p14="http://schemas.microsoft.com/office/powerpoint/2010/main" val="30495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duction6.jpg"/>
          <p:cNvPicPr>
            <a:picLocks noChangeAspect="1"/>
          </p:cNvPicPr>
          <p:nvPr/>
        </p:nvPicPr>
        <p:blipFill rotWithShape="1">
          <a:blip r:embed="rId2">
            <a:extLst>
              <a:ext uri="{28A0092B-C50C-407E-A947-70E740481C1C}">
                <a14:useLocalDpi xmlns:a14="http://schemas.microsoft.com/office/drawing/2010/main" val="0"/>
              </a:ext>
            </a:extLst>
          </a:blip>
          <a:srcRect t="26730" b="16990"/>
          <a:stretch/>
        </p:blipFill>
        <p:spPr>
          <a:xfrm>
            <a:off x="0" y="0"/>
            <a:ext cx="4516259" cy="3403138"/>
          </a:xfrm>
          <a:prstGeom prst="rect">
            <a:avLst/>
          </a:prstGeom>
        </p:spPr>
      </p:pic>
      <p:pic>
        <p:nvPicPr>
          <p:cNvPr id="4" name="Picture 3" descr="production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498" y="0"/>
            <a:ext cx="4556502" cy="3403138"/>
          </a:xfrm>
          <a:prstGeom prst="rect">
            <a:avLst/>
          </a:prstGeom>
        </p:spPr>
      </p:pic>
      <p:pic>
        <p:nvPicPr>
          <p:cNvPr id="5" name="Picture 4" descr="productio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84917"/>
            <a:ext cx="4516259" cy="3373082"/>
          </a:xfrm>
          <a:prstGeom prst="rect">
            <a:avLst/>
          </a:prstGeom>
        </p:spPr>
      </p:pic>
      <p:pic>
        <p:nvPicPr>
          <p:cNvPr id="6" name="Picture 5" descr="production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498" y="3438988"/>
            <a:ext cx="4556501" cy="3403137"/>
          </a:xfrm>
          <a:prstGeom prst="rect">
            <a:avLst/>
          </a:prstGeom>
        </p:spPr>
      </p:pic>
    </p:spTree>
    <p:extLst>
      <p:ext uri="{BB962C8B-B14F-4D97-AF65-F5344CB8AC3E}">
        <p14:creationId xmlns:p14="http://schemas.microsoft.com/office/powerpoint/2010/main" val="82141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duc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42" y="0"/>
            <a:ext cx="4478657" cy="5971543"/>
          </a:xfrm>
          <a:prstGeom prst="rect">
            <a:avLst/>
          </a:prstGeom>
        </p:spPr>
      </p:pic>
      <p:pic>
        <p:nvPicPr>
          <p:cNvPr id="3" name="Picture 2" descr="production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3826"/>
            <a:ext cx="4603867" cy="6164174"/>
          </a:xfrm>
          <a:prstGeom prst="rect">
            <a:avLst/>
          </a:prstGeom>
        </p:spPr>
      </p:pic>
    </p:spTree>
    <p:extLst>
      <p:ext uri="{BB962C8B-B14F-4D97-AF65-F5344CB8AC3E}">
        <p14:creationId xmlns:p14="http://schemas.microsoft.com/office/powerpoint/2010/main" val="16820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a:xfrm>
            <a:off x="914400" y="2770188"/>
            <a:ext cx="7315200" cy="3538537"/>
          </a:xfrm>
        </p:spPr>
        <p:txBody>
          <a:bodyPr/>
          <a:lstStyle/>
          <a:p>
            <a:pPr eaLnBrk="1" hangingPunct="1">
              <a:buFont typeface="Wingdings" pitchFamily="2" charset="2"/>
              <a:buNone/>
            </a:pPr>
            <a:r>
              <a:rPr lang="en-US" sz="1800" b="1" dirty="0" smtClean="0"/>
              <a:t>Supporting Your Games</a:t>
            </a:r>
            <a:r>
              <a:rPr lang="en-US" sz="1400" b="1" dirty="0" smtClean="0"/>
              <a:t/>
            </a:r>
            <a:br>
              <a:rPr lang="en-US" sz="1400" b="1" dirty="0" smtClean="0"/>
            </a:br>
            <a:endParaRPr lang="en-US" sz="1400" b="1" dirty="0" smtClean="0"/>
          </a:p>
          <a:p>
            <a:pPr eaLnBrk="1" hangingPunct="1"/>
            <a:r>
              <a:rPr lang="en-US" sz="1600" b="1" dirty="0" smtClean="0"/>
              <a:t>Do you have a support structure in place for pre- and post-sale questions?  How will you handle missing components?  How can gamers get in touch with you directly?</a:t>
            </a:r>
          </a:p>
          <a:p>
            <a:pPr marL="742950" lvl="1" indent="-285750" eaLnBrk="1" hangingPunct="1"/>
            <a:r>
              <a:rPr lang="en-US" sz="1400" b="1" dirty="0" smtClean="0">
                <a:solidFill>
                  <a:schemeClr val="hlink"/>
                </a:solidFill>
              </a:rPr>
              <a:t>Tip </a:t>
            </a:r>
            <a:r>
              <a:rPr lang="en-US" sz="1400" b="1" dirty="0">
                <a:solidFill>
                  <a:schemeClr val="hlink"/>
                </a:solidFill>
              </a:rPr>
              <a:t>1:</a:t>
            </a:r>
            <a:r>
              <a:rPr lang="en-US" sz="1400" b="1" dirty="0"/>
              <a:t> </a:t>
            </a:r>
            <a:r>
              <a:rPr lang="en-US" sz="1400" b="1" dirty="0" smtClean="0"/>
              <a:t>Include a business card with each game that lists your website, e-mail, and phone number.</a:t>
            </a:r>
          </a:p>
          <a:p>
            <a:pPr marL="742950" lvl="1" indent="-285750" eaLnBrk="1" hangingPunct="1"/>
            <a:r>
              <a:rPr lang="en-US" sz="1400" b="1" dirty="0">
                <a:solidFill>
                  <a:schemeClr val="hlink"/>
                </a:solidFill>
              </a:rPr>
              <a:t>Tip </a:t>
            </a:r>
            <a:r>
              <a:rPr lang="en-US" sz="1400" b="1" dirty="0" smtClean="0">
                <a:solidFill>
                  <a:schemeClr val="hlink"/>
                </a:solidFill>
              </a:rPr>
              <a:t>2:</a:t>
            </a:r>
            <a:r>
              <a:rPr lang="en-US" sz="1400" b="1" dirty="0" smtClean="0"/>
              <a:t> Include website information on the box as a printed link and QR code.</a:t>
            </a:r>
          </a:p>
          <a:p>
            <a:pPr marL="742950" lvl="1" indent="-285750" eaLnBrk="1" hangingPunct="1"/>
            <a:r>
              <a:rPr lang="en-US" sz="1400" b="1" dirty="0">
                <a:solidFill>
                  <a:schemeClr val="hlink"/>
                </a:solidFill>
              </a:rPr>
              <a:t>Tip </a:t>
            </a:r>
            <a:r>
              <a:rPr lang="en-US" sz="1400" b="1" dirty="0" smtClean="0">
                <a:solidFill>
                  <a:schemeClr val="hlink"/>
                </a:solidFill>
              </a:rPr>
              <a:t>3:</a:t>
            </a:r>
            <a:r>
              <a:rPr lang="en-US" sz="1400" b="1" dirty="0" smtClean="0"/>
              <a:t> Don’t create a set of forums on your own website.  Sites like BGG already have a community of gamers.  Support your games where gamers already spend time.</a:t>
            </a:r>
          </a:p>
          <a:p>
            <a:pPr marL="742950" lvl="1" indent="-285750" eaLnBrk="1" hangingPunct="1"/>
            <a:r>
              <a:rPr lang="en-US" sz="1400" b="1" dirty="0">
                <a:solidFill>
                  <a:schemeClr val="hlink"/>
                </a:solidFill>
              </a:rPr>
              <a:t>Tip </a:t>
            </a:r>
            <a:r>
              <a:rPr lang="en-US" sz="1400" b="1" dirty="0" smtClean="0">
                <a:solidFill>
                  <a:schemeClr val="hlink"/>
                </a:solidFill>
              </a:rPr>
              <a:t>4:</a:t>
            </a:r>
            <a:r>
              <a:rPr lang="en-US" sz="1400" b="1" dirty="0" smtClean="0"/>
              <a:t> Create video tutorials on how to play each game you publish.  Some gamers are more visual learners.  Pointing them to a video can eliminate lengthy e-mail threads with repeating questions.</a:t>
            </a:r>
          </a:p>
          <a:p>
            <a:pPr marL="742950" lvl="1" indent="-285750" eaLnBrk="1" hangingPunct="1"/>
            <a:r>
              <a:rPr lang="en-US" sz="1400" b="1" dirty="0">
                <a:solidFill>
                  <a:schemeClr val="hlink"/>
                </a:solidFill>
              </a:rPr>
              <a:t>Tip </a:t>
            </a:r>
            <a:r>
              <a:rPr lang="en-US" sz="1400" b="1" dirty="0" smtClean="0">
                <a:solidFill>
                  <a:schemeClr val="hlink"/>
                </a:solidFill>
              </a:rPr>
              <a:t>5:</a:t>
            </a:r>
            <a:r>
              <a:rPr lang="en-US" sz="1400" b="1" dirty="0" smtClean="0"/>
              <a:t> </a:t>
            </a:r>
            <a:r>
              <a:rPr lang="en-US" sz="1400" b="1" dirty="0"/>
              <a:t>Handle </a:t>
            </a:r>
            <a:r>
              <a:rPr lang="en-US" sz="1400" b="1" dirty="0" smtClean="0"/>
              <a:t>problems quickly and directly.</a:t>
            </a:r>
          </a:p>
        </p:txBody>
      </p:sp>
    </p:spTree>
    <p:extLst>
      <p:ext uri="{BB962C8B-B14F-4D97-AF65-F5344CB8AC3E}">
        <p14:creationId xmlns:p14="http://schemas.microsoft.com/office/powerpoint/2010/main" val="30471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smtClean="0"/>
              <a:t>Bringing Games to the Market</a:t>
            </a:r>
          </a:p>
        </p:txBody>
      </p:sp>
      <p:sp>
        <p:nvSpPr>
          <p:cNvPr id="27651" name="Content Placeholder 2"/>
          <p:cNvSpPr>
            <a:spLocks noGrp="1"/>
          </p:cNvSpPr>
          <p:nvPr>
            <p:ph idx="4294967295"/>
          </p:nvPr>
        </p:nvSpPr>
        <p:spPr>
          <a:xfrm>
            <a:off x="914400" y="2770188"/>
            <a:ext cx="3612010" cy="3538537"/>
          </a:xfrm>
        </p:spPr>
        <p:txBody>
          <a:bodyPr/>
          <a:lstStyle/>
          <a:p>
            <a:pPr eaLnBrk="1" hangingPunct="1">
              <a:buFont typeface="Wingdings" pitchFamily="2" charset="2"/>
              <a:buNone/>
            </a:pPr>
            <a:r>
              <a:rPr lang="en-US" sz="1800" b="1" dirty="0" smtClean="0"/>
              <a:t>Building Relationships</a:t>
            </a:r>
            <a:endParaRPr lang="en-US" sz="1400" b="1" dirty="0" smtClean="0"/>
          </a:p>
          <a:p>
            <a:pPr eaLnBrk="1" hangingPunct="1"/>
            <a:r>
              <a:rPr lang="en-US" sz="1600" b="1" dirty="0" smtClean="0"/>
              <a:t>You will only succeed in the long term if you continuously build your business relationships.</a:t>
            </a:r>
          </a:p>
        </p:txBody>
      </p:sp>
      <p:graphicFrame>
        <p:nvGraphicFramePr>
          <p:cNvPr id="2" name="Diagram 1"/>
          <p:cNvGraphicFramePr/>
          <p:nvPr>
            <p:extLst>
              <p:ext uri="{D42A27DB-BD31-4B8C-83A1-F6EECF244321}">
                <p14:modId xmlns:p14="http://schemas.microsoft.com/office/powerpoint/2010/main" val="1479619938"/>
              </p:ext>
            </p:extLst>
          </p:nvPr>
        </p:nvGraphicFramePr>
        <p:xfrm>
          <a:off x="3647179" y="26246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7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inspiration.jpg"/>
          <p:cNvPicPr>
            <a:picLocks noChangeAspect="1"/>
          </p:cNvPicPr>
          <p:nvPr/>
        </p:nvPicPr>
        <p:blipFill>
          <a:blip r:embed="rId2"/>
          <a:srcRect/>
          <a:stretch>
            <a:fillRect/>
          </a:stretch>
        </p:blipFill>
        <p:spPr bwMode="auto">
          <a:xfrm>
            <a:off x="-209550" y="-15875"/>
            <a:ext cx="10013950" cy="6916738"/>
          </a:xfrm>
          <a:prstGeom prst="rect">
            <a:avLst/>
          </a:prstGeom>
          <a:noFill/>
          <a:ln w="9525">
            <a:noFill/>
            <a:miter lim="800000"/>
            <a:headEnd/>
            <a:tailEnd/>
          </a:ln>
        </p:spPr>
      </p:pic>
      <p:sp>
        <p:nvSpPr>
          <p:cNvPr id="13314" name="Title 1"/>
          <p:cNvSpPr>
            <a:spLocks noGrp="1"/>
          </p:cNvSpPr>
          <p:nvPr>
            <p:ph type="ctrTitle"/>
          </p:nvPr>
        </p:nvSpPr>
        <p:spPr>
          <a:xfrm>
            <a:off x="914400" y="2790825"/>
            <a:ext cx="7315200" cy="2595563"/>
          </a:xfrm>
        </p:spPr>
        <p:txBody>
          <a:bodyPr/>
          <a:lstStyle/>
          <a:p>
            <a:pPr algn="ctr" eaLnBrk="1" hangingPunct="1">
              <a:defRPr/>
            </a:pPr>
            <a:r>
              <a:rPr lang="en-US" dirty="0" smtClean="0">
                <a:effectLst>
                  <a:outerShdw blurRad="38100" dist="38100" dir="2700000" algn="tl">
                    <a:srgbClr val="000000"/>
                  </a:outerShdw>
                </a:effectLst>
              </a:rPr>
              <a:t>Questions?</a:t>
            </a:r>
          </a:p>
        </p:txBody>
      </p:sp>
      <p:sp>
        <p:nvSpPr>
          <p:cNvPr id="13315" name="Subtitle 2"/>
          <p:cNvSpPr>
            <a:spLocks noGrp="1"/>
          </p:cNvSpPr>
          <p:nvPr>
            <p:ph type="subTitle" idx="1"/>
          </p:nvPr>
        </p:nvSpPr>
        <p:spPr>
          <a:xfrm>
            <a:off x="914400" y="5036928"/>
            <a:ext cx="7315200" cy="1726539"/>
          </a:xfrm>
        </p:spPr>
        <p:txBody>
          <a:bodyPr>
            <a:normAutofit fontScale="85000" lnSpcReduction="20000"/>
          </a:bodyPr>
          <a:lstStyle/>
          <a:p>
            <a:pPr algn="ctr" eaLnBrk="1" hangingPunct="1">
              <a:lnSpc>
                <a:spcPct val="90000"/>
              </a:lnSpc>
              <a:defRPr/>
            </a:pPr>
            <a:endParaRPr lang="en-US" dirty="0" smtClean="0">
              <a:effectLst>
                <a:outerShdw blurRad="38100" dist="38100" dir="2700000" algn="tl">
                  <a:srgbClr val="000000"/>
                </a:outerShdw>
              </a:effectLst>
            </a:endParaRPr>
          </a:p>
          <a:p>
            <a:pPr algn="ctr" eaLnBrk="1" hangingPunct="1">
              <a:lnSpc>
                <a:spcPct val="90000"/>
              </a:lnSpc>
              <a:defRPr/>
            </a:pPr>
            <a:r>
              <a:rPr lang="en-US" sz="1600" dirty="0" smtClean="0"/>
              <a:t>Byron Collins</a:t>
            </a:r>
          </a:p>
          <a:p>
            <a:pPr algn="ctr" eaLnBrk="1" hangingPunct="1">
              <a:lnSpc>
                <a:spcPct val="90000"/>
              </a:lnSpc>
              <a:defRPr/>
            </a:pPr>
            <a:r>
              <a:rPr lang="en-US" sz="1600" dirty="0" smtClean="0"/>
              <a:t>Collins Epic Wargames, LLC</a:t>
            </a:r>
          </a:p>
          <a:p>
            <a:pPr algn="ctr" eaLnBrk="1" hangingPunct="1">
              <a:lnSpc>
                <a:spcPct val="90000"/>
              </a:lnSpc>
              <a:defRPr/>
            </a:pPr>
            <a:r>
              <a:rPr lang="en-US" sz="1600" dirty="0" smtClean="0"/>
              <a:t>(757) 636-7121</a:t>
            </a:r>
          </a:p>
          <a:p>
            <a:pPr algn="ctr" eaLnBrk="1" hangingPunct="1">
              <a:lnSpc>
                <a:spcPct val="90000"/>
              </a:lnSpc>
              <a:defRPr/>
            </a:pPr>
            <a:r>
              <a:rPr lang="en-US" sz="1600" dirty="0" smtClean="0">
                <a:hlinkClick r:id="rId3"/>
              </a:rPr>
              <a:t>admin@collinsepicwargames.com</a:t>
            </a:r>
            <a:endParaRPr lang="en-US" sz="1600" dirty="0" smtClean="0"/>
          </a:p>
          <a:p>
            <a:pPr algn="ctr" eaLnBrk="1" hangingPunct="1">
              <a:lnSpc>
                <a:spcPct val="90000"/>
              </a:lnSpc>
              <a:defRPr/>
            </a:pPr>
            <a:r>
              <a:rPr lang="en-US" sz="1600" dirty="0" smtClean="0"/>
              <a:t>Twitter @</a:t>
            </a:r>
            <a:r>
              <a:rPr lang="en-US" sz="1600" dirty="0" err="1" smtClean="0"/>
              <a:t>CEWargames</a:t>
            </a:r>
            <a:endParaRPr lang="en-US" sz="1600" dirty="0"/>
          </a:p>
          <a:p>
            <a:pPr algn="ctr" eaLnBrk="1" hangingPunct="1">
              <a:lnSpc>
                <a:spcPct val="90000"/>
              </a:lnSpc>
              <a:defRPr/>
            </a:pPr>
            <a:r>
              <a:rPr lang="en-US" sz="1600" dirty="0" smtClean="0">
                <a:hlinkClick r:id="rId4"/>
              </a:rPr>
              <a:t>www.facebook.com/collins.epic.wargames</a:t>
            </a:r>
            <a:endParaRPr lang="en-US" sz="1600" dirty="0" smtClean="0"/>
          </a:p>
          <a:p>
            <a:pPr algn="ctr" eaLnBrk="1" hangingPunct="1">
              <a:lnSpc>
                <a:spcPct val="90000"/>
              </a:lnSpc>
              <a:defRPr/>
            </a:pPr>
            <a:r>
              <a:rPr lang="en-US" sz="1600" dirty="0" smtClean="0">
                <a:hlinkClick r:id="rId5"/>
              </a:rPr>
              <a:t>www.collinsepicwargames.com</a:t>
            </a:r>
            <a:endParaRPr lang="en-US" sz="1600" dirty="0" smtClean="0"/>
          </a:p>
          <a:p>
            <a:pPr algn="ctr" eaLnBrk="1" hangingPunct="1">
              <a:lnSpc>
                <a:spcPct val="90000"/>
              </a:lnSpc>
              <a:defRPr/>
            </a:pPr>
            <a:endParaRPr lang="en-US" sz="1600" dirty="0" smtClean="0"/>
          </a:p>
          <a:p>
            <a:pPr algn="ctr" eaLnBrk="1" hangingPunct="1">
              <a:lnSpc>
                <a:spcPct val="90000"/>
              </a:lnSpc>
              <a:defRPr/>
            </a:pPr>
            <a:endParaRPr lang="en-US" sz="1200" dirty="0" smtClean="0"/>
          </a:p>
        </p:txBody>
      </p:sp>
      <p:pic>
        <p:nvPicPr>
          <p:cNvPr id="13316" name="Picture 6" descr="a_FinalWebLogo_1"/>
          <p:cNvPicPr>
            <a:picLocks noChangeAspect="1" noChangeArrowheads="1"/>
          </p:cNvPicPr>
          <p:nvPr/>
        </p:nvPicPr>
        <p:blipFill>
          <a:blip r:embed="rId6"/>
          <a:srcRect/>
          <a:stretch>
            <a:fillRect/>
          </a:stretch>
        </p:blipFill>
        <p:spPr bwMode="auto">
          <a:xfrm>
            <a:off x="7816850" y="5440363"/>
            <a:ext cx="1190625" cy="1190625"/>
          </a:xfrm>
          <a:prstGeom prst="rect">
            <a:avLst/>
          </a:prstGeom>
          <a:noFill/>
          <a:ln w="9525">
            <a:noFill/>
            <a:miter lim="800000"/>
            <a:headEnd/>
            <a:tailEnd/>
          </a:ln>
        </p:spPr>
      </p:pic>
      <p:pic>
        <p:nvPicPr>
          <p:cNvPr id="2" name="Picture 1" descr="TF.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013" y="5487988"/>
            <a:ext cx="1892300" cy="1143000"/>
          </a:xfrm>
          <a:prstGeom prst="rect">
            <a:avLst/>
          </a:prstGeom>
        </p:spPr>
      </p:pic>
    </p:spTree>
    <p:extLst>
      <p:ext uri="{BB962C8B-B14F-4D97-AF65-F5344CB8AC3E}">
        <p14:creationId xmlns:p14="http://schemas.microsoft.com/office/powerpoint/2010/main" val="177712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sz="3600" smtClean="0"/>
              <a:t>Setting Up a Game Publishing Business</a:t>
            </a:r>
          </a:p>
        </p:txBody>
      </p:sp>
      <p:sp>
        <p:nvSpPr>
          <p:cNvPr id="18435" name="Content Placeholder 2"/>
          <p:cNvSpPr>
            <a:spLocks noGrp="1"/>
          </p:cNvSpPr>
          <p:nvPr>
            <p:ph idx="4294967295"/>
          </p:nvPr>
        </p:nvSpPr>
        <p:spPr/>
        <p:txBody>
          <a:bodyPr/>
          <a:lstStyle/>
          <a:p>
            <a:pPr eaLnBrk="1" hangingPunct="1">
              <a:buFont typeface="Wingdings" pitchFamily="2" charset="2"/>
              <a:buNone/>
            </a:pPr>
            <a:r>
              <a:rPr lang="en-US" sz="1800" b="1" dirty="0" smtClean="0"/>
              <a:t>Define Areas of Focus</a:t>
            </a:r>
          </a:p>
          <a:p>
            <a:pPr eaLnBrk="1" hangingPunct="1">
              <a:buFont typeface="Wingdings" pitchFamily="2" charset="2"/>
              <a:buNone/>
            </a:pPr>
            <a:r>
              <a:rPr lang="en-US" sz="1800" b="1" dirty="0" smtClean="0"/>
              <a:t>(not necessarily goals)</a:t>
            </a:r>
            <a:r>
              <a:rPr lang="en-US" sz="1600" b="1" dirty="0" smtClean="0"/>
              <a:t/>
            </a:r>
            <a:br>
              <a:rPr lang="en-US" sz="1600" b="1" dirty="0" smtClean="0"/>
            </a:br>
            <a:endParaRPr lang="en-US" sz="1600" b="1" dirty="0" smtClean="0"/>
          </a:p>
          <a:p>
            <a:pPr eaLnBrk="1" hangingPunct="1">
              <a:buFont typeface="Wingdings" pitchFamily="2" charset="2"/>
              <a:buNone/>
            </a:pPr>
            <a:r>
              <a:rPr lang="en-US" b="1" dirty="0" smtClean="0"/>
              <a:t>Areas of Focus:</a:t>
            </a:r>
          </a:p>
          <a:p>
            <a:pPr eaLnBrk="1" hangingPunct="1"/>
            <a:r>
              <a:rPr lang="en-US" b="1" dirty="0" smtClean="0">
                <a:solidFill>
                  <a:schemeClr val="hlink"/>
                </a:solidFill>
              </a:rPr>
              <a:t>Design</a:t>
            </a:r>
            <a:endParaRPr lang="en-US" sz="1600" b="1" dirty="0" smtClean="0"/>
          </a:p>
          <a:p>
            <a:pPr eaLnBrk="1" hangingPunct="1"/>
            <a:r>
              <a:rPr lang="en-US" sz="1800" b="1" dirty="0" smtClean="0">
                <a:solidFill>
                  <a:schemeClr val="hlink"/>
                </a:solidFill>
              </a:rPr>
              <a:t>Artwork</a:t>
            </a:r>
            <a:endParaRPr lang="en-US" sz="1600" b="1" dirty="0" smtClean="0"/>
          </a:p>
          <a:p>
            <a:pPr eaLnBrk="1" hangingPunct="1"/>
            <a:r>
              <a:rPr lang="en-US" sz="1800" b="1" dirty="0" smtClean="0">
                <a:solidFill>
                  <a:schemeClr val="hlink"/>
                </a:solidFill>
              </a:rPr>
              <a:t>Production</a:t>
            </a:r>
            <a:endParaRPr lang="en-US" sz="1600" b="1" dirty="0" smtClean="0"/>
          </a:p>
          <a:p>
            <a:pPr eaLnBrk="1" hangingPunct="1"/>
            <a:r>
              <a:rPr lang="en-US" sz="1800" b="1" dirty="0" err="1" smtClean="0">
                <a:solidFill>
                  <a:schemeClr val="hlink"/>
                </a:solidFill>
              </a:rPr>
              <a:t>Playtesting</a:t>
            </a:r>
            <a:endParaRPr lang="en-US" sz="1600" b="1" dirty="0" smtClean="0"/>
          </a:p>
          <a:p>
            <a:pPr eaLnBrk="1" hangingPunct="1"/>
            <a:r>
              <a:rPr lang="en-US" sz="1800" b="1" dirty="0" smtClean="0">
                <a:solidFill>
                  <a:schemeClr val="hlink"/>
                </a:solidFill>
              </a:rPr>
              <a:t>Crowd-funding</a:t>
            </a:r>
          </a:p>
          <a:p>
            <a:pPr eaLnBrk="1" hangingPunct="1"/>
            <a:r>
              <a:rPr lang="en-US" sz="1800" b="1" dirty="0" smtClean="0">
                <a:solidFill>
                  <a:schemeClr val="hlink"/>
                </a:solidFill>
              </a:rPr>
              <a:t>Business Aspects</a:t>
            </a:r>
          </a:p>
          <a:p>
            <a:pPr eaLnBrk="1" hangingPunct="1"/>
            <a:r>
              <a:rPr lang="en-US" sz="1800" b="1" dirty="0" smtClean="0">
                <a:solidFill>
                  <a:schemeClr val="hlink"/>
                </a:solidFill>
              </a:rPr>
              <a:t>Sales</a:t>
            </a:r>
            <a:endParaRPr lang="en-US" sz="1600" b="1" dirty="0" smtClean="0"/>
          </a:p>
        </p:txBody>
      </p:sp>
      <p:graphicFrame>
        <p:nvGraphicFramePr>
          <p:cNvPr id="2" name="Diagram 1"/>
          <p:cNvGraphicFramePr/>
          <p:nvPr>
            <p:extLst>
              <p:ext uri="{D42A27DB-BD31-4B8C-83A1-F6EECF244321}">
                <p14:modId xmlns:p14="http://schemas.microsoft.com/office/powerpoint/2010/main" val="1309633407"/>
              </p:ext>
            </p:extLst>
          </p:nvPr>
        </p:nvGraphicFramePr>
        <p:xfrm>
          <a:off x="1979897" y="21980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 calcmode="lin" valueType="num">
                                      <p:cBhvr>
                                        <p:cTn id="7"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8435">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 calcmode="lin" valueType="num">
                                      <p:cBhvr>
                                        <p:cTn id="12"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8435">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 calcmode="lin" valueType="num">
                                      <p:cBhvr>
                                        <p:cTn id="17"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843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8435">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 calcmode="lin" valueType="num">
                                      <p:cBhvr>
                                        <p:cTn id="22"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18435">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18435">
                                            <p:txEl>
                                              <p:pRg st="5" end="5"/>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 calcmode="lin" valueType="num">
                                      <p:cBhvr>
                                        <p:cTn id="27"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8435">
                                            <p:txEl>
                                              <p:pRg st="6" end="6"/>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8435">
                                            <p:txEl>
                                              <p:pRg st="7" end="7"/>
                                            </p:txEl>
                                          </p:spTgt>
                                        </p:tgtEl>
                                        <p:attrNameLst>
                                          <p:attrName>style.visibility</p:attrName>
                                        </p:attrNameLst>
                                      </p:cBhvr>
                                      <p:to>
                                        <p:strVal val="visible"/>
                                      </p:to>
                                    </p:set>
                                    <p:anim calcmode="lin" valueType="num">
                                      <p:cBhvr>
                                        <p:cTn id="32" dur="5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8435">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8435">
                                            <p:txEl>
                                              <p:pRg st="7" end="7"/>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anim calcmode="lin" valueType="num">
                                      <p:cBhvr>
                                        <p:cTn id="37" dur="500" fill="hold"/>
                                        <p:tgtEl>
                                          <p:spTgt spid="18435">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8435">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18435">
                                            <p:txEl>
                                              <p:pRg st="8" end="8"/>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8435">
                                            <p:txEl>
                                              <p:pRg st="9" end="9"/>
                                            </p:txEl>
                                          </p:spTgt>
                                        </p:tgtEl>
                                        <p:attrNameLst>
                                          <p:attrName>style.visibility</p:attrName>
                                        </p:attrNameLst>
                                      </p:cBhvr>
                                      <p:to>
                                        <p:strVal val="visible"/>
                                      </p:to>
                                    </p:set>
                                    <p:anim calcmode="lin" valueType="num">
                                      <p:cBhvr>
                                        <p:cTn id="42" dur="500" fill="hold"/>
                                        <p:tgtEl>
                                          <p:spTgt spid="18435">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18435">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18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sz="3600" smtClean="0"/>
              <a:t>Setting Up a Game Publishing Business</a:t>
            </a:r>
          </a:p>
        </p:txBody>
      </p:sp>
      <p:sp>
        <p:nvSpPr>
          <p:cNvPr id="21507" name="Content Placeholder 2"/>
          <p:cNvSpPr>
            <a:spLocks noGrp="1"/>
          </p:cNvSpPr>
          <p:nvPr>
            <p:ph idx="4294967295"/>
          </p:nvPr>
        </p:nvSpPr>
        <p:spPr/>
        <p:txBody>
          <a:bodyPr/>
          <a:lstStyle/>
          <a:p>
            <a:pPr eaLnBrk="1" hangingPunct="1">
              <a:buFont typeface="Wingdings" pitchFamily="2" charset="2"/>
              <a:buNone/>
            </a:pPr>
            <a:r>
              <a:rPr lang="en-US" sz="1400" b="1" smtClean="0"/>
              <a:t>“When we set goals, we're taught to make them specific and measurable and time-bound. But it turns out that those characteristics are precisely the reasons goals can backfire. A specific, measurable, time-bound goal drives behavior that's narrowly focused and often leads to either cheating or [shortsightedness]. Yes, we often reach the goal, but at what cost?” </a:t>
            </a:r>
          </a:p>
          <a:p>
            <a:pPr eaLnBrk="1" hangingPunct="1">
              <a:buFont typeface="Wingdings" pitchFamily="2" charset="2"/>
              <a:buNone/>
            </a:pPr>
            <a:endParaRPr lang="en-US" sz="1400" b="1" smtClean="0"/>
          </a:p>
          <a:p>
            <a:pPr eaLnBrk="1" hangingPunct="1">
              <a:buFont typeface="Wingdings" pitchFamily="2" charset="2"/>
              <a:buNone/>
            </a:pPr>
            <a:r>
              <a:rPr lang="en-US" sz="1400" b="1" smtClean="0"/>
              <a:t>“To Avoid the negative side effects of goal-setting, try setting Areas of Focus instead.”</a:t>
            </a:r>
          </a:p>
          <a:p>
            <a:pPr eaLnBrk="1" hangingPunct="1">
              <a:buFont typeface="Wingdings" pitchFamily="2" charset="2"/>
              <a:buNone/>
            </a:pPr>
            <a:endParaRPr lang="en-US" sz="1400" b="1" smtClean="0"/>
          </a:p>
          <a:p>
            <a:pPr eaLnBrk="1" hangingPunct="1">
              <a:buFont typeface="Wingdings" pitchFamily="2" charset="2"/>
              <a:buNone/>
            </a:pPr>
            <a:r>
              <a:rPr lang="en-US" sz="1400" b="1" smtClean="0"/>
              <a:t>“A goal defines an outcome you want to achieve; an area of focus establishes activities you want to spend your time doing. A goal is a result; an area of focus is a path. A goal points to a future you intend to reach; an area of focus settles you into the present.”</a:t>
            </a:r>
          </a:p>
          <a:p>
            <a:pPr eaLnBrk="1" hangingPunct="1">
              <a:buFont typeface="Wingdings" pitchFamily="2" charset="2"/>
              <a:buNone/>
            </a:pPr>
            <a:endParaRPr lang="en-US" sz="1400" b="1" smtClean="0"/>
          </a:p>
          <a:p>
            <a:pPr eaLnBrk="1" hangingPunct="1">
              <a:buFont typeface="Wingdings" pitchFamily="2" charset="2"/>
              <a:buNone/>
            </a:pPr>
            <a:r>
              <a:rPr lang="en-US" sz="1400" b="1" smtClean="0"/>
              <a:t>– Peter Bregman </a:t>
            </a:r>
            <a:r>
              <a:rPr lang="en-US" sz="1400" b="1" smtClean="0">
                <a:hlinkClick r:id="rId2"/>
              </a:rPr>
              <a:t>HBR.org blog post 12/14/12</a:t>
            </a:r>
            <a:r>
              <a:rPr lang="en-US" sz="1400" b="1" smtClean="0"/>
              <a:t>	</a:t>
            </a:r>
          </a:p>
          <a:p>
            <a:pPr eaLnBrk="1" hangingPunct="1">
              <a:buFont typeface="Wingdings" pitchFamily="2" charset="2"/>
              <a:buNone/>
            </a:pPr>
            <a:endParaRPr lang="en-US" sz="1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anim calcmode="lin" valueType="num">
                                      <p:cBhvr additive="base">
                                        <p:cTn id="2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sz="3600" smtClean="0"/>
              <a:t>Setting Up a Game Publishing Business</a:t>
            </a:r>
          </a:p>
        </p:txBody>
      </p:sp>
      <p:sp>
        <p:nvSpPr>
          <p:cNvPr id="22531" name="Content Placeholder 2"/>
          <p:cNvSpPr>
            <a:spLocks noGrp="1"/>
          </p:cNvSpPr>
          <p:nvPr>
            <p:ph idx="4294967295"/>
          </p:nvPr>
        </p:nvSpPr>
        <p:spPr/>
        <p:txBody>
          <a:bodyPr/>
          <a:lstStyle/>
          <a:p>
            <a:pPr eaLnBrk="1" hangingPunct="1">
              <a:buFont typeface="Wingdings" pitchFamily="2" charset="2"/>
              <a:buNone/>
            </a:pPr>
            <a:r>
              <a:rPr lang="en-US" sz="1800" b="1" smtClean="0"/>
              <a:t>The Business Plan</a:t>
            </a:r>
            <a:br>
              <a:rPr lang="en-US" sz="1800" b="1" smtClean="0"/>
            </a:br>
            <a:endParaRPr lang="en-US" sz="1800" b="1" smtClean="0"/>
          </a:p>
          <a:p>
            <a:pPr eaLnBrk="1" hangingPunct="1">
              <a:buFont typeface="Wingdings" pitchFamily="2" charset="2"/>
              <a:buNone/>
            </a:pPr>
            <a:r>
              <a:rPr lang="en-US" sz="1600" b="1" smtClean="0"/>
              <a:t>“A business plan is an essential roadmap for business success. This living document generally projects 3-5 years ahead and outlines the route a company intends to take to grow revenues.”  </a:t>
            </a:r>
            <a:r>
              <a:rPr lang="en-US" sz="1600" b="1" smtClean="0">
                <a:hlinkClick r:id="rId2"/>
              </a:rPr>
              <a:t>-SBA.gov</a:t>
            </a:r>
            <a:endParaRPr lang="en-US" sz="1600" b="1" smtClean="0"/>
          </a:p>
          <a:p>
            <a:pPr eaLnBrk="1" hangingPunct="1">
              <a:buFont typeface="Wingdings" pitchFamily="2" charset="2"/>
              <a:buNone/>
            </a:pPr>
            <a:endParaRPr lang="en-US" sz="1600" b="1" smtClean="0"/>
          </a:p>
          <a:p>
            <a:pPr eaLnBrk="1" hangingPunct="1"/>
            <a:r>
              <a:rPr lang="en-US" sz="1600" b="1" smtClean="0"/>
              <a:t>Components of a Business Plan include: Executive Summary, Company Description, Market Analysis, Organization and Management, Service or Product Line, Marketing and Sales, Funding Request, Financial Projections, and Appendix (for supporting information).</a:t>
            </a:r>
          </a:p>
          <a:p>
            <a:pPr eaLnBrk="1" hangingPunct="1"/>
            <a:r>
              <a:rPr lang="en-US" sz="1600" b="1" smtClean="0"/>
              <a:t>Spend time (at least a month) to properly create your plan and use the resources and templates available through SBA.gov.</a:t>
            </a:r>
          </a:p>
          <a:p>
            <a:pPr eaLnBrk="1" hangingPunct="1">
              <a:buFont typeface="Wingdings" pitchFamily="2" charset="2"/>
              <a:buNone/>
            </a:pPr>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box(in)">
                                      <p:cBhvr>
                                        <p:cTn id="7" dur="500"/>
                                        <p:tgtEl>
                                          <p:spTgt spid="2253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1">
                                            <p:txEl>
                                              <p:pRg st="4" end="4"/>
                                            </p:txEl>
                                          </p:spTgt>
                                        </p:tgtEl>
                                        <p:attrNameLst>
                                          <p:attrName>style.visibility</p:attrName>
                                        </p:attrNameLst>
                                      </p:cBhvr>
                                      <p:to>
                                        <p:strVal val="visible"/>
                                      </p:to>
                                    </p:set>
                                    <p:animEffect transition="in" filter="box(in)">
                                      <p:cBhvr>
                                        <p:cTn id="1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3600" smtClean="0"/>
              <a:t>Setting Up a Game Publishing Business</a:t>
            </a:r>
          </a:p>
        </p:txBody>
      </p:sp>
      <p:sp>
        <p:nvSpPr>
          <p:cNvPr id="23555" name="Content Placeholder 2"/>
          <p:cNvSpPr>
            <a:spLocks noGrp="1"/>
          </p:cNvSpPr>
          <p:nvPr>
            <p:ph idx="4294967295"/>
          </p:nvPr>
        </p:nvSpPr>
        <p:spPr/>
        <p:txBody>
          <a:bodyPr/>
          <a:lstStyle/>
          <a:p>
            <a:pPr eaLnBrk="1" hangingPunct="1">
              <a:buFont typeface="Wingdings" pitchFamily="2" charset="2"/>
              <a:buNone/>
            </a:pPr>
            <a:r>
              <a:rPr lang="en-US" sz="1800" b="1" dirty="0" smtClean="0"/>
              <a:t>Business Structure and Licenses</a:t>
            </a:r>
            <a:br>
              <a:rPr lang="en-US" sz="1800" b="1" dirty="0" smtClean="0"/>
            </a:br>
            <a:endParaRPr lang="en-US" sz="1600" b="1" dirty="0" smtClean="0"/>
          </a:p>
          <a:p>
            <a:pPr eaLnBrk="1" hangingPunct="1"/>
            <a:r>
              <a:rPr lang="en-US" sz="1600" b="1" u="sng" dirty="0" smtClean="0"/>
              <a:t>Separate your business and personal finances</a:t>
            </a:r>
            <a:r>
              <a:rPr lang="en-US" sz="1600" b="1" dirty="0" smtClean="0"/>
              <a:t> and protect yourself with an appropriate business structure such as a Limited Liability Company.  Other structures include Sole Proprietorship, Cooperative, Corporation, Partnership, or S-Corporation.</a:t>
            </a:r>
          </a:p>
          <a:p>
            <a:pPr eaLnBrk="1" hangingPunct="1"/>
            <a:r>
              <a:rPr lang="en-US" sz="1600" b="1" dirty="0" smtClean="0"/>
              <a:t>No state or federal licenses are generally required for publishing games.  However, virtually every business needs a local business license to operate.  To be sure, check this state-specific list </a:t>
            </a:r>
            <a:r>
              <a:rPr lang="en-US" sz="1600" b="1" dirty="0" smtClean="0">
                <a:hlinkClick r:id="rId2"/>
              </a:rPr>
              <a:t>SBA.gov</a:t>
            </a:r>
            <a:r>
              <a:rPr lang="en-US" sz="1600" b="1" dirty="0" smtClean="0"/>
              <a:t>.</a:t>
            </a:r>
          </a:p>
          <a:p>
            <a:pPr eaLnBrk="1" hangingPunct="1"/>
            <a:r>
              <a:rPr lang="en-US" sz="1600" b="1" dirty="0" smtClean="0"/>
              <a:t>Seek advice from a lawyer if you have any questions on business structure or your legality to operate.  Check with an accountant for tax implications prior to getting started, regardless of structure.</a:t>
            </a:r>
          </a:p>
          <a:p>
            <a:pPr eaLnBrk="1" hangingPunct="1">
              <a:buFont typeface="Wingdings" pitchFamily="2" charset="2"/>
              <a:buNone/>
            </a:pPr>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ox(in)">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ox(in)">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ox(in)">
                                      <p:cBhvr>
                                        <p:cTn id="1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z="3600" smtClean="0"/>
              <a:t>Setting Up a Game Publishing Business</a:t>
            </a:r>
          </a:p>
        </p:txBody>
      </p:sp>
      <p:sp>
        <p:nvSpPr>
          <p:cNvPr id="24579" name="Content Placeholder 2"/>
          <p:cNvSpPr>
            <a:spLocks noGrp="1"/>
          </p:cNvSpPr>
          <p:nvPr>
            <p:ph idx="4294967295"/>
          </p:nvPr>
        </p:nvSpPr>
        <p:spPr/>
        <p:txBody>
          <a:bodyPr/>
          <a:lstStyle/>
          <a:p>
            <a:pPr eaLnBrk="1" hangingPunct="1">
              <a:buFont typeface="Wingdings" pitchFamily="2" charset="2"/>
              <a:buNone/>
            </a:pPr>
            <a:r>
              <a:rPr lang="en-US" sz="1800" b="1" dirty="0" smtClean="0"/>
              <a:t>Fictitious Name and Tax ID / Employer Identification Number</a:t>
            </a:r>
            <a:br>
              <a:rPr lang="en-US" sz="1800" b="1" dirty="0" smtClean="0"/>
            </a:br>
            <a:endParaRPr lang="en-US" sz="1600" b="1" dirty="0" smtClean="0"/>
          </a:p>
          <a:p>
            <a:pPr eaLnBrk="1" hangingPunct="1"/>
            <a:r>
              <a:rPr lang="en-US" sz="1600" b="1" dirty="0" smtClean="0"/>
              <a:t>A Fictitious name or “Doing Business As” is typically a form filed with your local court that may feed into applying for a business license.  DBA allows you to operate as a sole-proprietorship under a different name than your own.</a:t>
            </a:r>
          </a:p>
          <a:p>
            <a:pPr eaLnBrk="1" hangingPunct="1"/>
            <a:r>
              <a:rPr lang="en-US" sz="1600" b="1" dirty="0" smtClean="0"/>
              <a:t>Tax ID / Employer ID numbers are required based on the business structure you choose.  For tax purposes, the IRS or state uses this number to identify your business.  Forms vary and are located on the IRS.gov </a:t>
            </a:r>
            <a:r>
              <a:rPr lang="en-US" sz="1600" b="1" dirty="0" smtClean="0"/>
              <a:t>website.</a:t>
            </a:r>
            <a:endParaRPr lang="en-US" sz="1600" b="1" dirty="0" smtClean="0"/>
          </a:p>
          <a:p>
            <a:pPr eaLnBrk="1" hangingPunct="1">
              <a:buFont typeface="Wingdings" pitchFamily="2" charset="2"/>
              <a:buNone/>
            </a:pPr>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ox(in)">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ox(in)">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1864</TotalTime>
  <Words>633</Words>
  <Application>Microsoft Office PowerPoint</Application>
  <PresentationFormat>On-screen Show (4:3)</PresentationFormat>
  <Paragraphs>328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Perspective</vt:lpstr>
      <vt:lpstr>Publisher Perspective</vt:lpstr>
      <vt:lpstr>Topics of Discussion</vt:lpstr>
      <vt:lpstr>Topics of Discussion (cont.)</vt:lpstr>
      <vt:lpstr>Topics of Discussion (cont.)</vt:lpstr>
      <vt:lpstr>Setting Up a Game Publishing Business</vt:lpstr>
      <vt:lpstr>Setting Up a Game Publishing Business</vt:lpstr>
      <vt:lpstr>Setting Up a Game Publishing Business</vt:lpstr>
      <vt:lpstr>Setting Up a Game Publishing Business</vt:lpstr>
      <vt:lpstr>Setting Up a Game Publishing Business</vt:lpstr>
      <vt:lpstr>Setting Up a Game Publishing Business</vt:lpstr>
      <vt:lpstr>Setting Up a Game Publishing Business</vt:lpstr>
      <vt:lpstr>Setting Up a Game Publishing Business</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Publishing – In General</vt:lpstr>
      <vt:lpstr>PowerPoint Presentation</vt:lpstr>
      <vt:lpstr>Publishing – In General</vt:lpstr>
      <vt:lpstr>Bringing Games to the Market</vt:lpstr>
      <vt:lpstr>Bringing Games to the Market</vt:lpstr>
      <vt:lpstr>Bringing Games to the Market</vt:lpstr>
      <vt:lpstr>Bringing Games to the Market</vt:lpstr>
      <vt:lpstr>Bringing Games to the Market</vt:lpstr>
      <vt:lpstr>Bringing Games to the Market</vt:lpstr>
      <vt:lpstr>Bringing Games to the Market</vt:lpstr>
      <vt:lpstr>Bringing Games to the Market</vt:lpstr>
      <vt:lpstr>PowerPoint Presentation</vt:lpstr>
      <vt:lpstr>PowerPoint Presentation</vt:lpstr>
      <vt:lpstr>Bringing Games to the Market</vt:lpstr>
      <vt:lpstr>Bringing Games to the Market</vt:lpstr>
      <vt:lpstr>Bringing Games to the Market</vt:lpstr>
      <vt:lpstr>Bringing Games to the Market</vt:lpstr>
      <vt:lpstr>Bringing Games to the Market</vt:lpstr>
      <vt:lpstr>Bringing Games to the Market</vt:lpstr>
      <vt:lpstr>PowerPoint Presentation</vt:lpstr>
      <vt:lpstr>PowerPoint Presentation</vt:lpstr>
      <vt:lpstr>Bringing Games to the Market</vt:lpstr>
      <vt:lpstr>Bringing Games to the Market</vt:lpstr>
      <vt:lpstr>Questions?</vt:lpstr>
    </vt:vector>
  </TitlesOfParts>
  <Company>Collins Epic Wargames,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Publisher Perspective</dc:title>
  <dc:creator>Byron Collins</dc:creator>
  <cp:lastModifiedBy>Collins, Byron J CIV 4.8.2, 4.8.2.2</cp:lastModifiedBy>
  <cp:revision>80</cp:revision>
  <dcterms:created xsi:type="dcterms:W3CDTF">2013-03-09T15:35:30Z</dcterms:created>
  <dcterms:modified xsi:type="dcterms:W3CDTF">2015-03-12T13:06:50Z</dcterms:modified>
</cp:coreProperties>
</file>